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802" r:id="rId6"/>
    <p:sldId id="2814" r:id="rId7"/>
    <p:sldId id="2762" r:id="rId8"/>
    <p:sldId id="2813" r:id="rId9"/>
    <p:sldId id="2790" r:id="rId10"/>
    <p:sldId id="2819" r:id="rId11"/>
    <p:sldId id="2820" r:id="rId12"/>
    <p:sldId id="2817" r:id="rId13"/>
    <p:sldId id="2815" r:id="rId14"/>
    <p:sldId id="2812" r:id="rId15"/>
    <p:sldId id="2799" r:id="rId16"/>
    <p:sldId id="2822" r:id="rId17"/>
    <p:sldId id="2801" r:id="rId18"/>
    <p:sldId id="2811" r:id="rId19"/>
    <p:sldId id="2776" r:id="rId20"/>
    <p:sldId id="2816" r:id="rId21"/>
    <p:sldId id="2800" r:id="rId22"/>
    <p:sldId id="2797" r:id="rId23"/>
    <p:sldId id="2809" r:id="rId24"/>
    <p:sldId id="2821" r:id="rId25"/>
    <p:sldId id="2808" r:id="rId26"/>
  </p:sldIdLst>
  <p:sldSz cx="12192000" cy="6858000"/>
  <p:notesSz cx="6858000" cy="1895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D17CD3-A00A-F11E-5766-7773645425BC}" name="Ellie McFatridge" initials="EM" userId="S::Ellie.McFatridge@property.nhs.uk::23ae9cc8-9722-4b89-9636-bfc371eac7e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llie McFatridge" initials="EM" lastIdx="3" clrIdx="6">
    <p:extLst>
      <p:ext uri="{19B8F6BF-5375-455C-9EA6-DF929625EA0E}">
        <p15:presenceInfo xmlns:p15="http://schemas.microsoft.com/office/powerpoint/2012/main" userId="S::Ellie.McFatridge@property.nhs.uk::23ae9cc8-9722-4b89-9636-bfc371eac7e5" providerId="AD"/>
      </p:ext>
    </p:extLst>
  </p:cmAuthor>
  <p:cmAuthor id="1" name="Chris King" initials="CK" lastIdx="13" clrIdx="0">
    <p:extLst>
      <p:ext uri="{19B8F6BF-5375-455C-9EA6-DF929625EA0E}">
        <p15:presenceInfo xmlns:p15="http://schemas.microsoft.com/office/powerpoint/2012/main" userId="S::Chris.King@property.nhs.uk::58491f31-10dd-44a3-9e34-03eafc4a162b" providerId="AD"/>
      </p:ext>
    </p:extLst>
  </p:cmAuthor>
  <p:cmAuthor id="2" name="Darshna Sodha" initials="DS" lastIdx="8" clrIdx="1">
    <p:extLst>
      <p:ext uri="{19B8F6BF-5375-455C-9EA6-DF929625EA0E}">
        <p15:presenceInfo xmlns:p15="http://schemas.microsoft.com/office/powerpoint/2012/main" userId="S::Darshna.Sodha@property.nhs.uk::c2d3d5e3-0b1d-48bf-8098-4550f31af079" providerId="AD"/>
      </p:ext>
    </p:extLst>
  </p:cmAuthor>
  <p:cmAuthor id="3" name="Julie Whetton" initials="JW" lastIdx="12" clrIdx="2">
    <p:extLst>
      <p:ext uri="{19B8F6BF-5375-455C-9EA6-DF929625EA0E}">
        <p15:presenceInfo xmlns:p15="http://schemas.microsoft.com/office/powerpoint/2012/main" userId="S::julie.whetton@property.nhs.uk::8ae97b05-d2c8-45bd-be2d-956ac81ce928" providerId="AD"/>
      </p:ext>
    </p:extLst>
  </p:cmAuthor>
  <p:cmAuthor id="4" name="Stephanie Dedrie" initials="SD" lastIdx="1" clrIdx="3">
    <p:extLst>
      <p:ext uri="{19B8F6BF-5375-455C-9EA6-DF929625EA0E}">
        <p15:presenceInfo xmlns:p15="http://schemas.microsoft.com/office/powerpoint/2012/main" userId="S::stephanie.dedrie@property.nhs.uk::eb4ae989-8ed5-43f6-aa0e-cd93734470bc" providerId="AD"/>
      </p:ext>
    </p:extLst>
  </p:cmAuthor>
  <p:cmAuthor id="5" name="McRobb, Sonia" initials="MS" lastIdx="2" clrIdx="4">
    <p:extLst>
      <p:ext uri="{19B8F6BF-5375-455C-9EA6-DF929625EA0E}">
        <p15:presenceInfo xmlns:p15="http://schemas.microsoft.com/office/powerpoint/2012/main" userId="S::Sonia.McRobb@dhsc.gov.uk::e7ac11b9-c156-4da8-adc2-faad620341fd" providerId="AD"/>
      </p:ext>
    </p:extLst>
  </p:cmAuthor>
  <p:cmAuthor id="6" name="Hindmarsh, Joanne" initials="HJ" lastIdx="22" clrIdx="5">
    <p:extLst>
      <p:ext uri="{19B8F6BF-5375-455C-9EA6-DF929625EA0E}">
        <p15:presenceInfo xmlns:p15="http://schemas.microsoft.com/office/powerpoint/2012/main" userId="S::Joanne.Hindmarsh@dhsc.gov.uk::ee361ef8-8558-4dec-ab49-b01262e8b1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B1"/>
    <a:srgbClr val="FDBE37"/>
    <a:srgbClr val="0070C0"/>
    <a:srgbClr val="25629F"/>
    <a:srgbClr val="42556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25" autoAdjust="0"/>
    <p:restoredTop sz="78643" autoAdjust="0"/>
  </p:normalViewPr>
  <p:slideViewPr>
    <p:cSldViewPr snapToGrid="0">
      <p:cViewPr varScale="1">
        <p:scale>
          <a:sx n="81" d="100"/>
          <a:sy n="81" d="100"/>
        </p:scale>
        <p:origin x="412"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e McFatridge" userId="23ae9cc8-9722-4b89-9636-bfc371eac7e5" providerId="ADAL" clId="{07FEA643-8239-46F0-A2A4-E201828C620E}"/>
    <pc:docChg chg="undo custSel modSld">
      <pc:chgData name="Ellie McFatridge" userId="23ae9cc8-9722-4b89-9636-bfc371eac7e5" providerId="ADAL" clId="{07FEA643-8239-46F0-A2A4-E201828C620E}" dt="2021-12-31T16:11:45.563" v="16" actId="20577"/>
      <pc:docMkLst>
        <pc:docMk/>
      </pc:docMkLst>
      <pc:sldChg chg="modNotesTx">
        <pc:chgData name="Ellie McFatridge" userId="23ae9cc8-9722-4b89-9636-bfc371eac7e5" providerId="ADAL" clId="{07FEA643-8239-46F0-A2A4-E201828C620E}" dt="2021-12-31T16:10:44.389" v="0" actId="20577"/>
        <pc:sldMkLst>
          <pc:docMk/>
          <pc:sldMk cId="1059664090" sldId="256"/>
        </pc:sldMkLst>
      </pc:sldChg>
      <pc:sldChg chg="modNotesTx">
        <pc:chgData name="Ellie McFatridge" userId="23ae9cc8-9722-4b89-9636-bfc371eac7e5" providerId="ADAL" clId="{07FEA643-8239-46F0-A2A4-E201828C620E}" dt="2021-12-31T16:10:54.592" v="3" actId="20577"/>
        <pc:sldMkLst>
          <pc:docMk/>
          <pc:sldMk cId="2526586352" sldId="2762"/>
        </pc:sldMkLst>
      </pc:sldChg>
      <pc:sldChg chg="modNotesTx">
        <pc:chgData name="Ellie McFatridge" userId="23ae9cc8-9722-4b89-9636-bfc371eac7e5" providerId="ADAL" clId="{07FEA643-8239-46F0-A2A4-E201828C620E}" dt="2021-12-31T16:11:28.067" v="12" actId="20577"/>
        <pc:sldMkLst>
          <pc:docMk/>
          <pc:sldMk cId="3329446273" sldId="2776"/>
        </pc:sldMkLst>
      </pc:sldChg>
      <pc:sldChg chg="modNotesTx">
        <pc:chgData name="Ellie McFatridge" userId="23ae9cc8-9722-4b89-9636-bfc371eac7e5" providerId="ADAL" clId="{07FEA643-8239-46F0-A2A4-E201828C620E}" dt="2021-12-31T16:11:02.428" v="4" actId="20577"/>
        <pc:sldMkLst>
          <pc:docMk/>
          <pc:sldMk cId="904767766" sldId="2790"/>
        </pc:sldMkLst>
      </pc:sldChg>
      <pc:sldChg chg="modNotesTx">
        <pc:chgData name="Ellie McFatridge" userId="23ae9cc8-9722-4b89-9636-bfc371eac7e5" providerId="ADAL" clId="{07FEA643-8239-46F0-A2A4-E201828C620E}" dt="2021-12-31T16:11:38.275" v="14" actId="20577"/>
        <pc:sldMkLst>
          <pc:docMk/>
          <pc:sldMk cId="508698027" sldId="2797"/>
        </pc:sldMkLst>
      </pc:sldChg>
      <pc:sldChg chg="modNotesTx">
        <pc:chgData name="Ellie McFatridge" userId="23ae9cc8-9722-4b89-9636-bfc371eac7e5" providerId="ADAL" clId="{07FEA643-8239-46F0-A2A4-E201828C620E}" dt="2021-12-31T16:11:20.636" v="9" actId="20577"/>
        <pc:sldMkLst>
          <pc:docMk/>
          <pc:sldMk cId="427789922" sldId="2799"/>
        </pc:sldMkLst>
      </pc:sldChg>
      <pc:sldChg chg="modNotesTx">
        <pc:chgData name="Ellie McFatridge" userId="23ae9cc8-9722-4b89-9636-bfc371eac7e5" providerId="ADAL" clId="{07FEA643-8239-46F0-A2A4-E201828C620E}" dt="2021-12-31T16:11:33.742" v="13" actId="20577"/>
        <pc:sldMkLst>
          <pc:docMk/>
          <pc:sldMk cId="3088840047" sldId="2800"/>
        </pc:sldMkLst>
      </pc:sldChg>
      <pc:sldChg chg="modNotesTx">
        <pc:chgData name="Ellie McFatridge" userId="23ae9cc8-9722-4b89-9636-bfc371eac7e5" providerId="ADAL" clId="{07FEA643-8239-46F0-A2A4-E201828C620E}" dt="2021-12-31T16:11:23.323" v="11" actId="20577"/>
        <pc:sldMkLst>
          <pc:docMk/>
          <pc:sldMk cId="1108679739" sldId="2801"/>
        </pc:sldMkLst>
      </pc:sldChg>
      <pc:sldChg chg="modNotesTx">
        <pc:chgData name="Ellie McFatridge" userId="23ae9cc8-9722-4b89-9636-bfc371eac7e5" providerId="ADAL" clId="{07FEA643-8239-46F0-A2A4-E201828C620E}" dt="2021-12-31T16:10:47.890" v="1" actId="20577"/>
        <pc:sldMkLst>
          <pc:docMk/>
          <pc:sldMk cId="1070541214" sldId="2802"/>
        </pc:sldMkLst>
      </pc:sldChg>
      <pc:sldChg chg="modNotesTx">
        <pc:chgData name="Ellie McFatridge" userId="23ae9cc8-9722-4b89-9636-bfc371eac7e5" providerId="ADAL" clId="{07FEA643-8239-46F0-A2A4-E201828C620E}" dt="2021-12-31T16:11:45.563" v="16" actId="20577"/>
        <pc:sldMkLst>
          <pc:docMk/>
          <pc:sldMk cId="141856453" sldId="2808"/>
        </pc:sldMkLst>
      </pc:sldChg>
      <pc:sldChg chg="modNotesTx">
        <pc:chgData name="Ellie McFatridge" userId="23ae9cc8-9722-4b89-9636-bfc371eac7e5" providerId="ADAL" clId="{07FEA643-8239-46F0-A2A4-E201828C620E}" dt="2021-12-31T16:10:51.844" v="2" actId="20577"/>
        <pc:sldMkLst>
          <pc:docMk/>
          <pc:sldMk cId="3299792506" sldId="2814"/>
        </pc:sldMkLst>
      </pc:sldChg>
      <pc:sldChg chg="modNotesTx">
        <pc:chgData name="Ellie McFatridge" userId="23ae9cc8-9722-4b89-9636-bfc371eac7e5" providerId="ADAL" clId="{07FEA643-8239-46F0-A2A4-E201828C620E}" dt="2021-12-31T16:11:11.859" v="7" actId="20577"/>
        <pc:sldMkLst>
          <pc:docMk/>
          <pc:sldMk cId="3961741067" sldId="2815"/>
        </pc:sldMkLst>
      </pc:sldChg>
      <pc:sldChg chg="modNotesTx">
        <pc:chgData name="Ellie McFatridge" userId="23ae9cc8-9722-4b89-9636-bfc371eac7e5" providerId="ADAL" clId="{07FEA643-8239-46F0-A2A4-E201828C620E}" dt="2021-12-31T16:11:04.974" v="5" actId="20577"/>
        <pc:sldMkLst>
          <pc:docMk/>
          <pc:sldMk cId="4130071127" sldId="2819"/>
        </pc:sldMkLst>
      </pc:sldChg>
      <pc:sldChg chg="modNotesTx">
        <pc:chgData name="Ellie McFatridge" userId="23ae9cc8-9722-4b89-9636-bfc371eac7e5" providerId="ADAL" clId="{07FEA643-8239-46F0-A2A4-E201828C620E}" dt="2021-12-31T16:11:07.972" v="6" actId="20577"/>
        <pc:sldMkLst>
          <pc:docMk/>
          <pc:sldMk cId="3307773931" sldId="2820"/>
        </pc:sldMkLst>
      </pc:sldChg>
      <pc:sldChg chg="modNotesTx">
        <pc:chgData name="Ellie McFatridge" userId="23ae9cc8-9722-4b89-9636-bfc371eac7e5" providerId="ADAL" clId="{07FEA643-8239-46F0-A2A4-E201828C620E}" dt="2021-12-31T16:11:41.810" v="15" actId="20577"/>
        <pc:sldMkLst>
          <pc:docMk/>
          <pc:sldMk cId="1406241773" sldId="282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t>CHP</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CHP</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FCE-49E0-8E9F-A563C26B0A3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1FCE-49E0-8E9F-A563C26B0A34}"/>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FCE-49E0-8E9F-A563C26B0A3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1FCE-49E0-8E9F-A563C26B0A3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160-472B-AEA7-143C073413A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1FCE-49E0-8E9F-A563C26B0A34}"/>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FCE-49E0-8E9F-A563C26B0A34}"/>
              </c:ext>
            </c:extLst>
          </c:dPt>
          <c:dLbls>
            <c:dLbl>
              <c:idx val="0"/>
              <c:tx>
                <c:rich>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fld id="{2C648C72-A554-430C-BC59-DCE980143D3C}" type="CATEGORYNAME">
                      <a:rPr lang="en-GB" b="1">
                        <a:solidFill>
                          <a:schemeClr val="accent1"/>
                        </a:solidFill>
                      </a:rPr>
                      <a:pPr>
                        <a:defRPr sz="1050"/>
                      </a:pPr>
                      <a:t>[CATEGORY NAME]</a:t>
                    </a:fld>
                    <a:r>
                      <a:rPr lang="en-GB" b="1" baseline="0" dirty="0">
                        <a:solidFill>
                          <a:schemeClr val="accent1"/>
                        </a:solidFill>
                      </a:rPr>
                      <a:t>
</a:t>
                    </a:r>
                    <a:fld id="{CDBFC4B5-8A8C-4066-9866-CA3421DDC565}" type="PERCENTAGE">
                      <a:rPr lang="en-GB" b="1" baseline="0">
                        <a:solidFill>
                          <a:schemeClr val="accent1"/>
                        </a:solidFill>
                      </a:rPr>
                      <a:pPr>
                        <a:defRPr sz="1050"/>
                      </a:pPr>
                      <a:t>[PERCENTAGE]</a:t>
                    </a:fld>
                    <a:endParaRPr lang="en-GB" b="1" baseline="0" dirty="0">
                      <a:solidFill>
                        <a:schemeClr val="accent1"/>
                      </a:solidFill>
                    </a:endParaRP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FCE-49E0-8E9F-A563C26B0A34}"/>
                </c:ext>
              </c:extLst>
            </c:dLbl>
            <c:dLbl>
              <c:idx val="1"/>
              <c:layout>
                <c:manualLayout>
                  <c:x val="0"/>
                  <c:y val="4.1197300603645785E-2"/>
                </c:manualLayout>
              </c:layout>
              <c:tx>
                <c:rich>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fld id="{ED75FE40-5DFD-4F8D-9C4D-ECA4A9DB8A4C}" type="CATEGORYNAME">
                      <a:rPr lang="en-US" b="1">
                        <a:solidFill>
                          <a:schemeClr val="accent2"/>
                        </a:solidFill>
                      </a:rPr>
                      <a:pPr>
                        <a:defRPr sz="1050">
                          <a:solidFill>
                            <a:schemeClr val="accent1"/>
                          </a:solidFill>
                        </a:defRPr>
                      </a:pPr>
                      <a:t>[CATEGORY NAME]</a:t>
                    </a:fld>
                    <a:r>
                      <a:rPr lang="en-US" b="1" baseline="0" dirty="0">
                        <a:solidFill>
                          <a:schemeClr val="accent2"/>
                        </a:solidFill>
                      </a:rPr>
                      <a:t>
</a:t>
                    </a:r>
                    <a:fld id="{193E8058-3CBA-4E67-A344-6A4E659DDE68}" type="PERCENTAGE">
                      <a:rPr lang="en-US" b="1" baseline="0">
                        <a:solidFill>
                          <a:schemeClr val="accent2"/>
                        </a:solidFill>
                      </a:rPr>
                      <a:pPr>
                        <a:defRPr sz="1050">
                          <a:solidFill>
                            <a:schemeClr val="accent1"/>
                          </a:solidFill>
                        </a:defRPr>
                      </a:pPr>
                      <a:t>[PERCENTAGE]</a:t>
                    </a:fld>
                    <a:endParaRPr lang="en-US" b="1" baseline="0" dirty="0">
                      <a:solidFill>
                        <a:schemeClr val="accent2"/>
                      </a:solidFill>
                    </a:endParaRP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FCE-49E0-8E9F-A563C26B0A34}"/>
                </c:ext>
              </c:extLst>
            </c:dLbl>
            <c:dLbl>
              <c:idx val="2"/>
              <c:tx>
                <c:rich>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fld id="{8F3E6DC5-4379-404C-94C3-620D93CD8A15}" type="CATEGORYNAME">
                      <a:rPr lang="en-US" b="1">
                        <a:solidFill>
                          <a:schemeClr val="accent3"/>
                        </a:solidFill>
                      </a:rPr>
                      <a:pPr>
                        <a:defRPr sz="1050">
                          <a:solidFill>
                            <a:schemeClr val="accent1"/>
                          </a:solidFill>
                        </a:defRPr>
                      </a:pPr>
                      <a:t>[CATEGORY NAME]</a:t>
                    </a:fld>
                    <a:r>
                      <a:rPr lang="en-US" b="1" baseline="0" dirty="0">
                        <a:solidFill>
                          <a:schemeClr val="accent3"/>
                        </a:solidFill>
                      </a:rPr>
                      <a:t>
</a:t>
                    </a:r>
                    <a:fld id="{4A662A8A-B1A4-41CF-95DA-3ACCE6774B3B}" type="PERCENTAGE">
                      <a:rPr lang="en-US" b="1" baseline="0">
                        <a:solidFill>
                          <a:schemeClr val="accent3"/>
                        </a:solidFill>
                      </a:rPr>
                      <a:pPr>
                        <a:defRPr sz="1050">
                          <a:solidFill>
                            <a:schemeClr val="accent1"/>
                          </a:solidFill>
                        </a:defRPr>
                      </a:pPr>
                      <a:t>[PERCENTAGE]</a:t>
                    </a:fld>
                    <a:endParaRPr lang="en-US" b="1" baseline="0" dirty="0">
                      <a:solidFill>
                        <a:schemeClr val="accent3"/>
                      </a:solidFill>
                    </a:endParaRPr>
                  </a:p>
                </c:rich>
              </c:tx>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FCE-49E0-8E9F-A563C26B0A34}"/>
                </c:ext>
              </c:extLst>
            </c:dLbl>
            <c:dLbl>
              <c:idx val="3"/>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1FCE-49E0-8E9F-A563C26B0A34}"/>
                </c:ext>
              </c:extLst>
            </c:dLbl>
            <c:dLbl>
              <c:idx val="4"/>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0160-472B-AEA7-143C073413A2}"/>
                </c:ext>
              </c:extLst>
            </c:dLbl>
            <c:dLbl>
              <c:idx val="5"/>
              <c:layout>
                <c:manualLayout>
                  <c:x val="3.1630170316301706E-2"/>
                  <c:y val="-5.1496625754557587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FCE-49E0-8E9F-A563C26B0A34}"/>
                </c:ext>
              </c:extLst>
            </c:dLbl>
            <c:dLbl>
              <c:idx val="6"/>
              <c:layout>
                <c:manualLayout>
                  <c:x val="7.5425790754257913E-2"/>
                  <c:y val="-2.5748312877278677E-3"/>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FCE-49E0-8E9F-A563C26B0A34}"/>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Sheet1!$A$2:$A$8</c:f>
              <c:strCache>
                <c:ptCount val="7"/>
                <c:pt idx="0">
                  <c:v>North East and Yorkshire</c:v>
                </c:pt>
                <c:pt idx="1">
                  <c:v>North West</c:v>
                </c:pt>
                <c:pt idx="2">
                  <c:v>East of England</c:v>
                </c:pt>
                <c:pt idx="3">
                  <c:v>Midlands</c:v>
                </c:pt>
                <c:pt idx="4">
                  <c:v>London</c:v>
                </c:pt>
                <c:pt idx="5">
                  <c:v>South East</c:v>
                </c:pt>
                <c:pt idx="6">
                  <c:v>South West</c:v>
                </c:pt>
              </c:strCache>
            </c:strRef>
          </c:cat>
          <c:val>
            <c:numRef>
              <c:f>Sheet1!$B$2:$B$8</c:f>
              <c:numCache>
                <c:formatCode>General</c:formatCode>
                <c:ptCount val="7"/>
                <c:pt idx="0">
                  <c:v>10041644.029999999</c:v>
                </c:pt>
                <c:pt idx="1">
                  <c:v>12756479.27</c:v>
                </c:pt>
                <c:pt idx="2">
                  <c:v>721007.38</c:v>
                </c:pt>
                <c:pt idx="3">
                  <c:v>9832067.2899999991</c:v>
                </c:pt>
                <c:pt idx="4" formatCode="#,##0.00">
                  <c:v>15546278.49</c:v>
                </c:pt>
                <c:pt idx="5">
                  <c:v>2563751.4300000002</c:v>
                </c:pt>
                <c:pt idx="6">
                  <c:v>1685396.47</c:v>
                </c:pt>
              </c:numCache>
            </c:numRef>
          </c:val>
          <c:extLst>
            <c:ext xmlns:c16="http://schemas.microsoft.com/office/drawing/2014/chart" uri="{C3380CC4-5D6E-409C-BE32-E72D297353CC}">
              <c16:uniqueId val="{00000000-1FCE-49E0-8E9F-A563C26B0A34}"/>
            </c:ext>
          </c:extLst>
        </c:ser>
        <c:dLbls>
          <c:dLblPos val="out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NHS Property Services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NHS Property Services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235-458E-93A7-9624A99F537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F235-458E-93A7-9624A99F537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235-458E-93A7-9624A99F537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F235-458E-93A7-9624A99F537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F235-458E-93A7-9624A99F537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F235-458E-93A7-9624A99F537D}"/>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F235-458E-93A7-9624A99F537D}"/>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F235-458E-93A7-9624A99F537D}"/>
                </c:ext>
              </c:extLst>
            </c:dLbl>
            <c:dLbl>
              <c:idx val="1"/>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F235-458E-93A7-9624A99F537D}"/>
                </c:ext>
              </c:extLst>
            </c:dLbl>
            <c:dLbl>
              <c:idx val="2"/>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F235-458E-93A7-9624A99F537D}"/>
                </c:ext>
              </c:extLst>
            </c:dLbl>
            <c:dLbl>
              <c:idx val="3"/>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F235-458E-93A7-9624A99F537D}"/>
                </c:ext>
              </c:extLst>
            </c:dLbl>
            <c:dLbl>
              <c:idx val="4"/>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F235-458E-93A7-9624A99F537D}"/>
                </c:ext>
              </c:extLst>
            </c:dLbl>
            <c:dLbl>
              <c:idx val="5"/>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F235-458E-93A7-9624A99F537D}"/>
                </c:ext>
              </c:extLst>
            </c:dLbl>
            <c:dLbl>
              <c:idx val="6"/>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F235-458E-93A7-9624A99F537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Sheet1!$A$2:$A$8</c:f>
              <c:strCache>
                <c:ptCount val="7"/>
                <c:pt idx="0">
                  <c:v>North East and Yorkshire</c:v>
                </c:pt>
                <c:pt idx="1">
                  <c:v>North West</c:v>
                </c:pt>
                <c:pt idx="2">
                  <c:v>East of England</c:v>
                </c:pt>
                <c:pt idx="3">
                  <c:v>Midlands</c:v>
                </c:pt>
                <c:pt idx="4">
                  <c:v>London</c:v>
                </c:pt>
                <c:pt idx="5">
                  <c:v>South East</c:v>
                </c:pt>
                <c:pt idx="6">
                  <c:v>South West</c:v>
                </c:pt>
              </c:strCache>
            </c:strRef>
          </c:cat>
          <c:val>
            <c:numRef>
              <c:f>Sheet1!$B$2:$B$8</c:f>
              <c:numCache>
                <c:formatCode>General</c:formatCode>
                <c:ptCount val="7"/>
                <c:pt idx="0">
                  <c:v>34413415</c:v>
                </c:pt>
                <c:pt idx="1">
                  <c:v>24236713</c:v>
                </c:pt>
                <c:pt idx="2">
                  <c:v>23984424</c:v>
                </c:pt>
                <c:pt idx="3">
                  <c:v>47567738</c:v>
                </c:pt>
                <c:pt idx="4">
                  <c:v>56036377</c:v>
                </c:pt>
                <c:pt idx="5">
                  <c:v>36533822</c:v>
                </c:pt>
                <c:pt idx="6">
                  <c:v>11970869</c:v>
                </c:pt>
              </c:numCache>
            </c:numRef>
          </c:val>
          <c:extLst>
            <c:ext xmlns:c16="http://schemas.microsoft.com/office/drawing/2014/chart" uri="{C3380CC4-5D6E-409C-BE32-E72D297353CC}">
              <c16:uniqueId val="{00000000-A0F6-49C7-BB0A-285E772E2BE8}"/>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t>NHS Property Services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67FC7-57A2-4FBD-B608-2D3EC51ED17C}" type="doc">
      <dgm:prSet loTypeId="urn:microsoft.com/office/officeart/2005/8/layout/venn1" loCatId="relationship" qsTypeId="urn:microsoft.com/office/officeart/2005/8/quickstyle/simple1" qsCatId="simple" csTypeId="urn:microsoft.com/office/officeart/2005/8/colors/accent1_2" csCatId="accent1" phldr="1"/>
      <dgm:spPr/>
    </dgm:pt>
    <dgm:pt modelId="{A753ABCA-1B11-42DE-AFD0-F705FB49C5D3}">
      <dgm:prSet phldrT="[Text]"/>
      <dgm:spPr>
        <a:solidFill>
          <a:schemeClr val="accent3">
            <a:lumMod val="60000"/>
            <a:lumOff val="40000"/>
            <a:alpha val="49804"/>
          </a:schemeClr>
        </a:solidFill>
      </dgm:spPr>
      <dgm:t>
        <a:bodyPr/>
        <a:lstStyle/>
        <a:p>
          <a:r>
            <a:rPr lang="en-GB" dirty="0"/>
            <a:t>GP</a:t>
          </a:r>
        </a:p>
      </dgm:t>
    </dgm:pt>
    <dgm:pt modelId="{236DB12A-4B01-4A6E-AE77-5A31691FAEC4}" type="parTrans" cxnId="{19924CA9-83A5-4B30-8D1B-AC90A7206FAC}">
      <dgm:prSet/>
      <dgm:spPr/>
      <dgm:t>
        <a:bodyPr/>
        <a:lstStyle/>
        <a:p>
          <a:endParaRPr lang="en-GB"/>
        </a:p>
      </dgm:t>
    </dgm:pt>
    <dgm:pt modelId="{D83A4F69-7BFC-4301-B40A-0C12AFFB87AB}" type="sibTrans" cxnId="{19924CA9-83A5-4B30-8D1B-AC90A7206FAC}">
      <dgm:prSet/>
      <dgm:spPr/>
      <dgm:t>
        <a:bodyPr/>
        <a:lstStyle/>
        <a:p>
          <a:endParaRPr lang="en-GB"/>
        </a:p>
      </dgm:t>
    </dgm:pt>
    <dgm:pt modelId="{302F4B71-9615-4FF5-B699-5C392409A177}">
      <dgm:prSet phldrT="[Text]"/>
      <dgm:spPr>
        <a:solidFill>
          <a:schemeClr val="bg2">
            <a:lumMod val="60000"/>
            <a:lumOff val="40000"/>
            <a:alpha val="50196"/>
          </a:schemeClr>
        </a:solidFill>
      </dgm:spPr>
      <dgm:t>
        <a:bodyPr/>
        <a:lstStyle/>
        <a:p>
          <a:r>
            <a:rPr lang="en-GB" dirty="0"/>
            <a:t>NHSPS and CHP</a:t>
          </a:r>
        </a:p>
      </dgm:t>
    </dgm:pt>
    <dgm:pt modelId="{E7E80209-483C-419F-A710-2D4B3A5FC290}" type="parTrans" cxnId="{FA479E5B-A062-4033-8A7E-E91A78976E8A}">
      <dgm:prSet/>
      <dgm:spPr/>
      <dgm:t>
        <a:bodyPr/>
        <a:lstStyle/>
        <a:p>
          <a:endParaRPr lang="en-GB"/>
        </a:p>
      </dgm:t>
    </dgm:pt>
    <dgm:pt modelId="{9EFD066B-54B2-4D92-96DB-C9D54095F975}" type="sibTrans" cxnId="{FA479E5B-A062-4033-8A7E-E91A78976E8A}">
      <dgm:prSet/>
      <dgm:spPr/>
      <dgm:t>
        <a:bodyPr/>
        <a:lstStyle/>
        <a:p>
          <a:endParaRPr lang="en-GB"/>
        </a:p>
      </dgm:t>
    </dgm:pt>
    <dgm:pt modelId="{EA7A24DF-6CAE-45C6-9182-7FB4BB217D54}">
      <dgm:prSet phldrT="[Text]"/>
      <dgm:spPr>
        <a:solidFill>
          <a:schemeClr val="accent6">
            <a:lumMod val="60000"/>
            <a:lumOff val="40000"/>
            <a:alpha val="50196"/>
          </a:schemeClr>
        </a:solidFill>
      </dgm:spPr>
      <dgm:t>
        <a:bodyPr/>
        <a:lstStyle/>
        <a:p>
          <a:r>
            <a:rPr lang="en-GB" dirty="0"/>
            <a:t>NHSE&amp;I and CCGs</a:t>
          </a:r>
        </a:p>
      </dgm:t>
    </dgm:pt>
    <dgm:pt modelId="{B443F6C3-F963-4FD4-9D7D-08085F30FB78}" type="parTrans" cxnId="{AFC7650E-3AE2-4726-967B-02C67CDDEA05}">
      <dgm:prSet/>
      <dgm:spPr/>
      <dgm:t>
        <a:bodyPr/>
        <a:lstStyle/>
        <a:p>
          <a:endParaRPr lang="en-GB"/>
        </a:p>
      </dgm:t>
    </dgm:pt>
    <dgm:pt modelId="{0ED19DFC-7C90-4D3D-A656-348D62E08105}" type="sibTrans" cxnId="{AFC7650E-3AE2-4726-967B-02C67CDDEA05}">
      <dgm:prSet/>
      <dgm:spPr/>
      <dgm:t>
        <a:bodyPr/>
        <a:lstStyle/>
        <a:p>
          <a:endParaRPr lang="en-GB"/>
        </a:p>
      </dgm:t>
    </dgm:pt>
    <dgm:pt modelId="{D7E3CF83-B12C-4EDA-895B-38DB2BCA73FC}" type="pres">
      <dgm:prSet presAssocID="{F9867FC7-57A2-4FBD-B608-2D3EC51ED17C}" presName="compositeShape" presStyleCnt="0">
        <dgm:presLayoutVars>
          <dgm:chMax val="7"/>
          <dgm:dir/>
          <dgm:resizeHandles val="exact"/>
        </dgm:presLayoutVars>
      </dgm:prSet>
      <dgm:spPr/>
    </dgm:pt>
    <dgm:pt modelId="{14C047F9-06DB-47E3-974C-84D8182BD74F}" type="pres">
      <dgm:prSet presAssocID="{A753ABCA-1B11-42DE-AFD0-F705FB49C5D3}" presName="circ1" presStyleLbl="vennNode1" presStyleIdx="0" presStyleCnt="3"/>
      <dgm:spPr/>
    </dgm:pt>
    <dgm:pt modelId="{1F6FAB11-7E1D-475E-AD8F-3409CC4E8800}" type="pres">
      <dgm:prSet presAssocID="{A753ABCA-1B11-42DE-AFD0-F705FB49C5D3}" presName="circ1Tx" presStyleLbl="revTx" presStyleIdx="0" presStyleCnt="0">
        <dgm:presLayoutVars>
          <dgm:chMax val="0"/>
          <dgm:chPref val="0"/>
          <dgm:bulletEnabled val="1"/>
        </dgm:presLayoutVars>
      </dgm:prSet>
      <dgm:spPr/>
    </dgm:pt>
    <dgm:pt modelId="{C0D1845D-B21C-4D41-A79A-0A7FB2B7A7BF}" type="pres">
      <dgm:prSet presAssocID="{302F4B71-9615-4FF5-B699-5C392409A177}" presName="circ2" presStyleLbl="vennNode1" presStyleIdx="1" presStyleCnt="3"/>
      <dgm:spPr/>
    </dgm:pt>
    <dgm:pt modelId="{B9604EB2-96B9-450F-84D2-ACB9D2635CDC}" type="pres">
      <dgm:prSet presAssocID="{302F4B71-9615-4FF5-B699-5C392409A177}" presName="circ2Tx" presStyleLbl="revTx" presStyleIdx="0" presStyleCnt="0">
        <dgm:presLayoutVars>
          <dgm:chMax val="0"/>
          <dgm:chPref val="0"/>
          <dgm:bulletEnabled val="1"/>
        </dgm:presLayoutVars>
      </dgm:prSet>
      <dgm:spPr/>
    </dgm:pt>
    <dgm:pt modelId="{93541D31-DF82-4B35-8046-E1EF532DC4D8}" type="pres">
      <dgm:prSet presAssocID="{EA7A24DF-6CAE-45C6-9182-7FB4BB217D54}" presName="circ3" presStyleLbl="vennNode1" presStyleIdx="2" presStyleCnt="3"/>
      <dgm:spPr/>
    </dgm:pt>
    <dgm:pt modelId="{7C015921-8241-4041-AFAD-E702FF9E97E1}" type="pres">
      <dgm:prSet presAssocID="{EA7A24DF-6CAE-45C6-9182-7FB4BB217D54}" presName="circ3Tx" presStyleLbl="revTx" presStyleIdx="0" presStyleCnt="0">
        <dgm:presLayoutVars>
          <dgm:chMax val="0"/>
          <dgm:chPref val="0"/>
          <dgm:bulletEnabled val="1"/>
        </dgm:presLayoutVars>
      </dgm:prSet>
      <dgm:spPr/>
    </dgm:pt>
  </dgm:ptLst>
  <dgm:cxnLst>
    <dgm:cxn modelId="{AFC7650E-3AE2-4726-967B-02C67CDDEA05}" srcId="{F9867FC7-57A2-4FBD-B608-2D3EC51ED17C}" destId="{EA7A24DF-6CAE-45C6-9182-7FB4BB217D54}" srcOrd="2" destOrd="0" parTransId="{B443F6C3-F963-4FD4-9D7D-08085F30FB78}" sibTransId="{0ED19DFC-7C90-4D3D-A656-348D62E08105}"/>
    <dgm:cxn modelId="{FA479E5B-A062-4033-8A7E-E91A78976E8A}" srcId="{F9867FC7-57A2-4FBD-B608-2D3EC51ED17C}" destId="{302F4B71-9615-4FF5-B699-5C392409A177}" srcOrd="1" destOrd="0" parTransId="{E7E80209-483C-419F-A710-2D4B3A5FC290}" sibTransId="{9EFD066B-54B2-4D92-96DB-C9D54095F975}"/>
    <dgm:cxn modelId="{0B560041-23B4-4C7F-8C7E-81CB7C95754B}" type="presOf" srcId="{A753ABCA-1B11-42DE-AFD0-F705FB49C5D3}" destId="{1F6FAB11-7E1D-475E-AD8F-3409CC4E8800}" srcOrd="1" destOrd="0" presId="urn:microsoft.com/office/officeart/2005/8/layout/venn1"/>
    <dgm:cxn modelId="{FBFDAB63-B1ED-4F4E-86C9-6BDE31AC7119}" type="presOf" srcId="{302F4B71-9615-4FF5-B699-5C392409A177}" destId="{C0D1845D-B21C-4D41-A79A-0A7FB2B7A7BF}" srcOrd="0" destOrd="0" presId="urn:microsoft.com/office/officeart/2005/8/layout/venn1"/>
    <dgm:cxn modelId="{E0DB4680-F592-4CC7-933B-75709671F7FE}" type="presOf" srcId="{F9867FC7-57A2-4FBD-B608-2D3EC51ED17C}" destId="{D7E3CF83-B12C-4EDA-895B-38DB2BCA73FC}" srcOrd="0" destOrd="0" presId="urn:microsoft.com/office/officeart/2005/8/layout/venn1"/>
    <dgm:cxn modelId="{19924CA9-83A5-4B30-8D1B-AC90A7206FAC}" srcId="{F9867FC7-57A2-4FBD-B608-2D3EC51ED17C}" destId="{A753ABCA-1B11-42DE-AFD0-F705FB49C5D3}" srcOrd="0" destOrd="0" parTransId="{236DB12A-4B01-4A6E-AE77-5A31691FAEC4}" sibTransId="{D83A4F69-7BFC-4301-B40A-0C12AFFB87AB}"/>
    <dgm:cxn modelId="{337E65B0-D0D4-466A-904B-76DB70F7E8B5}" type="presOf" srcId="{302F4B71-9615-4FF5-B699-5C392409A177}" destId="{B9604EB2-96B9-450F-84D2-ACB9D2635CDC}" srcOrd="1" destOrd="0" presId="urn:microsoft.com/office/officeart/2005/8/layout/venn1"/>
    <dgm:cxn modelId="{E71832BB-C5BC-4006-9417-1CBAB643035A}" type="presOf" srcId="{EA7A24DF-6CAE-45C6-9182-7FB4BB217D54}" destId="{7C015921-8241-4041-AFAD-E702FF9E97E1}" srcOrd="1" destOrd="0" presId="urn:microsoft.com/office/officeart/2005/8/layout/venn1"/>
    <dgm:cxn modelId="{E158EEE1-908D-407D-B59C-047D997CDC31}" type="presOf" srcId="{A753ABCA-1B11-42DE-AFD0-F705FB49C5D3}" destId="{14C047F9-06DB-47E3-974C-84D8182BD74F}" srcOrd="0" destOrd="0" presId="urn:microsoft.com/office/officeart/2005/8/layout/venn1"/>
    <dgm:cxn modelId="{CF9058F6-1F5D-45DC-BDDD-C6B5C40E77EA}" type="presOf" srcId="{EA7A24DF-6CAE-45C6-9182-7FB4BB217D54}" destId="{93541D31-DF82-4B35-8046-E1EF532DC4D8}" srcOrd="0" destOrd="0" presId="urn:microsoft.com/office/officeart/2005/8/layout/venn1"/>
    <dgm:cxn modelId="{2393E350-BE39-46C1-9CC9-DC2AA354DFEE}" type="presParOf" srcId="{D7E3CF83-B12C-4EDA-895B-38DB2BCA73FC}" destId="{14C047F9-06DB-47E3-974C-84D8182BD74F}" srcOrd="0" destOrd="0" presId="urn:microsoft.com/office/officeart/2005/8/layout/venn1"/>
    <dgm:cxn modelId="{A1268443-0DB3-4AE5-9323-86ABA39B752C}" type="presParOf" srcId="{D7E3CF83-B12C-4EDA-895B-38DB2BCA73FC}" destId="{1F6FAB11-7E1D-475E-AD8F-3409CC4E8800}" srcOrd="1" destOrd="0" presId="urn:microsoft.com/office/officeart/2005/8/layout/venn1"/>
    <dgm:cxn modelId="{BAB32581-A335-439A-86DD-C5376E69F39A}" type="presParOf" srcId="{D7E3CF83-B12C-4EDA-895B-38DB2BCA73FC}" destId="{C0D1845D-B21C-4D41-A79A-0A7FB2B7A7BF}" srcOrd="2" destOrd="0" presId="urn:microsoft.com/office/officeart/2005/8/layout/venn1"/>
    <dgm:cxn modelId="{071483EB-0B7E-4A93-8EFB-C134A6DBDBB3}" type="presParOf" srcId="{D7E3CF83-B12C-4EDA-895B-38DB2BCA73FC}" destId="{B9604EB2-96B9-450F-84D2-ACB9D2635CDC}" srcOrd="3" destOrd="0" presId="urn:microsoft.com/office/officeart/2005/8/layout/venn1"/>
    <dgm:cxn modelId="{78E7D402-23C5-4A10-A253-573C759892A5}" type="presParOf" srcId="{D7E3CF83-B12C-4EDA-895B-38DB2BCA73FC}" destId="{93541D31-DF82-4B35-8046-E1EF532DC4D8}" srcOrd="4" destOrd="0" presId="urn:microsoft.com/office/officeart/2005/8/layout/venn1"/>
    <dgm:cxn modelId="{6B5C25D2-19D2-4D17-8AAA-57F4D909361F}" type="presParOf" srcId="{D7E3CF83-B12C-4EDA-895B-38DB2BCA73FC}" destId="{7C015921-8241-4041-AFAD-E702FF9E97E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68F669E-538E-4156-B386-E98BFE9D8A1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25F13389-0879-4044-82FF-22CC250871D5}">
      <dgm:prSet phldrT="[Text]"/>
      <dgm:spPr/>
      <dgm:t>
        <a:bodyPr/>
        <a:lstStyle/>
        <a:p>
          <a:r>
            <a:rPr lang="en-GB" dirty="0"/>
            <a:t>Step 1</a:t>
          </a:r>
        </a:p>
      </dgm:t>
    </dgm:pt>
    <dgm:pt modelId="{70F2AE10-41DC-4A29-AFA4-002F5F37960A}" type="parTrans" cxnId="{BE731485-E0BB-4359-9C0A-3281E61A8769}">
      <dgm:prSet/>
      <dgm:spPr/>
      <dgm:t>
        <a:bodyPr/>
        <a:lstStyle/>
        <a:p>
          <a:endParaRPr lang="en-GB"/>
        </a:p>
      </dgm:t>
    </dgm:pt>
    <dgm:pt modelId="{C3172E6C-D7B7-4308-9A24-D4ACA6FABCF7}" type="sibTrans" cxnId="{BE731485-E0BB-4359-9C0A-3281E61A8769}">
      <dgm:prSet/>
      <dgm:spPr/>
      <dgm:t>
        <a:bodyPr/>
        <a:lstStyle/>
        <a:p>
          <a:endParaRPr lang="en-GB"/>
        </a:p>
      </dgm:t>
    </dgm:pt>
    <dgm:pt modelId="{D3E030C9-4B69-4349-A64D-63E356D0D80B}">
      <dgm:prSet phldrT="[Text]"/>
      <dgm:spPr/>
      <dgm:t>
        <a:bodyPr/>
        <a:lstStyle/>
        <a:p>
          <a:r>
            <a:rPr lang="en-GB" dirty="0"/>
            <a:t>CHP/ NHSPS and the CCG agree the Direct Payment Process</a:t>
          </a:r>
        </a:p>
      </dgm:t>
    </dgm:pt>
    <dgm:pt modelId="{4270E016-CAE4-4E81-BB23-6C1CC2D60A5E}" type="parTrans" cxnId="{E7386D8C-2FCA-4B79-A203-EFEAE652F327}">
      <dgm:prSet/>
      <dgm:spPr/>
      <dgm:t>
        <a:bodyPr/>
        <a:lstStyle/>
        <a:p>
          <a:endParaRPr lang="en-GB"/>
        </a:p>
      </dgm:t>
    </dgm:pt>
    <dgm:pt modelId="{A64B3AB6-81E6-4089-BC93-CECEB66FA94C}" type="sibTrans" cxnId="{E7386D8C-2FCA-4B79-A203-EFEAE652F327}">
      <dgm:prSet/>
      <dgm:spPr/>
      <dgm:t>
        <a:bodyPr/>
        <a:lstStyle/>
        <a:p>
          <a:endParaRPr lang="en-GB"/>
        </a:p>
      </dgm:t>
    </dgm:pt>
    <dgm:pt modelId="{9071DCBF-00FD-4898-B0A9-76F0425F3A66}">
      <dgm:prSet phldrT="[Text]"/>
      <dgm:spPr/>
      <dgm:t>
        <a:bodyPr/>
        <a:lstStyle/>
        <a:p>
          <a:r>
            <a:rPr lang="en-GB" dirty="0"/>
            <a:t>Step 2</a:t>
          </a:r>
        </a:p>
      </dgm:t>
    </dgm:pt>
    <dgm:pt modelId="{8CA042FD-62BE-4F53-BEF4-6D0CF62CEA75}" type="parTrans" cxnId="{2744859E-784C-4518-BB85-7EDDB7A62FBF}">
      <dgm:prSet/>
      <dgm:spPr/>
      <dgm:t>
        <a:bodyPr/>
        <a:lstStyle/>
        <a:p>
          <a:endParaRPr lang="en-GB"/>
        </a:p>
      </dgm:t>
    </dgm:pt>
    <dgm:pt modelId="{48792AA9-EF85-4675-9A66-390CE0ACCA7E}" type="sibTrans" cxnId="{2744859E-784C-4518-BB85-7EDDB7A62FBF}">
      <dgm:prSet/>
      <dgm:spPr/>
      <dgm:t>
        <a:bodyPr/>
        <a:lstStyle/>
        <a:p>
          <a:endParaRPr lang="en-GB"/>
        </a:p>
      </dgm:t>
    </dgm:pt>
    <dgm:pt modelId="{2F63D97E-F976-4F46-A587-EACDB954C177}">
      <dgm:prSet phldrT="[Text]"/>
      <dgm:spPr/>
      <dgm:t>
        <a:bodyPr/>
        <a:lstStyle/>
        <a:p>
          <a:r>
            <a:rPr lang="en-GB" dirty="0"/>
            <a:t>NHSE provides the CCG with a Section 52 document confirming reimbursables for direct payment and CCG sends to the GP for approval</a:t>
          </a:r>
        </a:p>
      </dgm:t>
    </dgm:pt>
    <dgm:pt modelId="{68070EDC-3B8F-4CDD-A85D-1AAF27798867}" type="parTrans" cxnId="{21934884-09FC-41AD-9B6E-922125C2580B}">
      <dgm:prSet/>
      <dgm:spPr/>
      <dgm:t>
        <a:bodyPr/>
        <a:lstStyle/>
        <a:p>
          <a:endParaRPr lang="en-GB"/>
        </a:p>
      </dgm:t>
    </dgm:pt>
    <dgm:pt modelId="{0F6EB663-A939-4ADE-A592-227836FBF350}" type="sibTrans" cxnId="{21934884-09FC-41AD-9B6E-922125C2580B}">
      <dgm:prSet/>
      <dgm:spPr/>
      <dgm:t>
        <a:bodyPr/>
        <a:lstStyle/>
        <a:p>
          <a:endParaRPr lang="en-GB"/>
        </a:p>
      </dgm:t>
    </dgm:pt>
    <dgm:pt modelId="{243F0B54-3160-4EA1-A24D-CACECFD48B5D}">
      <dgm:prSet phldrT="[Text]"/>
      <dgm:spPr/>
      <dgm:t>
        <a:bodyPr/>
        <a:lstStyle/>
        <a:p>
          <a:r>
            <a:rPr lang="en-GB" dirty="0"/>
            <a:t>Step 3</a:t>
          </a:r>
        </a:p>
      </dgm:t>
    </dgm:pt>
    <dgm:pt modelId="{1AF4300D-1080-4854-BC7A-8164B0397D27}" type="parTrans" cxnId="{0CCBAE63-0FEE-467E-BC12-80A28F9865B2}">
      <dgm:prSet/>
      <dgm:spPr/>
      <dgm:t>
        <a:bodyPr/>
        <a:lstStyle/>
        <a:p>
          <a:endParaRPr lang="en-GB"/>
        </a:p>
      </dgm:t>
    </dgm:pt>
    <dgm:pt modelId="{823DA305-7D67-448A-9FF9-02A63CA7B831}" type="sibTrans" cxnId="{0CCBAE63-0FEE-467E-BC12-80A28F9865B2}">
      <dgm:prSet/>
      <dgm:spPr/>
      <dgm:t>
        <a:bodyPr/>
        <a:lstStyle/>
        <a:p>
          <a:endParaRPr lang="en-GB"/>
        </a:p>
      </dgm:t>
    </dgm:pt>
    <dgm:pt modelId="{7118F7D0-6B2A-47CE-BD98-7B6303D8E303}">
      <dgm:prSet phldrT="[Text]"/>
      <dgm:spPr/>
      <dgm:t>
        <a:bodyPr/>
        <a:lstStyle/>
        <a:p>
          <a:r>
            <a:rPr lang="en-GB" dirty="0"/>
            <a:t>GP must inform CHP/NHSPS and CCG of any changes in occupancy</a:t>
          </a:r>
        </a:p>
      </dgm:t>
    </dgm:pt>
    <dgm:pt modelId="{5AA5DD1A-4165-4FF1-B262-2FFC11581B71}" type="parTrans" cxnId="{964ED7D0-0E58-4C43-923C-2CE0011F1C73}">
      <dgm:prSet/>
      <dgm:spPr/>
      <dgm:t>
        <a:bodyPr/>
        <a:lstStyle/>
        <a:p>
          <a:endParaRPr lang="en-GB"/>
        </a:p>
      </dgm:t>
    </dgm:pt>
    <dgm:pt modelId="{D893BF12-8197-4FA6-BC5A-C7AD4015EC8B}" type="sibTrans" cxnId="{964ED7D0-0E58-4C43-923C-2CE0011F1C73}">
      <dgm:prSet/>
      <dgm:spPr/>
      <dgm:t>
        <a:bodyPr/>
        <a:lstStyle/>
        <a:p>
          <a:endParaRPr lang="en-GB"/>
        </a:p>
      </dgm:t>
    </dgm:pt>
    <dgm:pt modelId="{B02F4A22-6137-4E7E-8C08-FCCD3D7A5728}">
      <dgm:prSet/>
      <dgm:spPr/>
      <dgm:t>
        <a:bodyPr/>
        <a:lstStyle/>
        <a:p>
          <a:r>
            <a:rPr lang="en-GB" dirty="0"/>
            <a:t>Step 4</a:t>
          </a:r>
        </a:p>
      </dgm:t>
    </dgm:pt>
    <dgm:pt modelId="{F550495E-3D9D-490D-8DD6-826BDC43350C}" type="parTrans" cxnId="{C5765E4E-DE3A-49D4-82DD-51AFB1F8DFB0}">
      <dgm:prSet/>
      <dgm:spPr/>
      <dgm:t>
        <a:bodyPr/>
        <a:lstStyle/>
        <a:p>
          <a:endParaRPr lang="en-GB"/>
        </a:p>
      </dgm:t>
    </dgm:pt>
    <dgm:pt modelId="{86D609D6-D5B0-4DD0-B598-9948ED21B587}" type="sibTrans" cxnId="{C5765E4E-DE3A-49D4-82DD-51AFB1F8DFB0}">
      <dgm:prSet/>
      <dgm:spPr/>
      <dgm:t>
        <a:bodyPr/>
        <a:lstStyle/>
        <a:p>
          <a:endParaRPr lang="en-GB"/>
        </a:p>
      </dgm:t>
    </dgm:pt>
    <dgm:pt modelId="{E64F3462-2D7C-4251-8B12-026C3C5E1E78}">
      <dgm:prSet/>
      <dgm:spPr/>
      <dgm:t>
        <a:bodyPr/>
        <a:lstStyle/>
        <a:p>
          <a:r>
            <a:rPr lang="en-GB" dirty="0"/>
            <a:t>Step 5</a:t>
          </a:r>
        </a:p>
      </dgm:t>
    </dgm:pt>
    <dgm:pt modelId="{0C061654-D9A3-4A5A-8E13-92B59EFE0B1F}" type="parTrans" cxnId="{B48B65A7-9184-46D8-B135-4B9CD487A4C5}">
      <dgm:prSet/>
      <dgm:spPr/>
      <dgm:t>
        <a:bodyPr/>
        <a:lstStyle/>
        <a:p>
          <a:endParaRPr lang="en-GB"/>
        </a:p>
      </dgm:t>
    </dgm:pt>
    <dgm:pt modelId="{C40EB43D-3FD1-44D4-9F39-A1D962994FEB}" type="sibTrans" cxnId="{B48B65A7-9184-46D8-B135-4B9CD487A4C5}">
      <dgm:prSet/>
      <dgm:spPr/>
      <dgm:t>
        <a:bodyPr/>
        <a:lstStyle/>
        <a:p>
          <a:endParaRPr lang="en-GB"/>
        </a:p>
      </dgm:t>
    </dgm:pt>
    <dgm:pt modelId="{4072FAE4-3140-47B9-BBE9-1B6FE37DA869}">
      <dgm:prSet/>
      <dgm:spPr/>
      <dgm:t>
        <a:bodyPr/>
        <a:lstStyle/>
        <a:p>
          <a:r>
            <a:rPr lang="en-GB" dirty="0"/>
            <a:t>Step 6</a:t>
          </a:r>
        </a:p>
      </dgm:t>
    </dgm:pt>
    <dgm:pt modelId="{3A647903-EE9B-4B7F-BCE9-5A27206F2F50}" type="parTrans" cxnId="{AEA06091-75B8-40BE-B12B-3385CB36E83C}">
      <dgm:prSet/>
      <dgm:spPr/>
      <dgm:t>
        <a:bodyPr/>
        <a:lstStyle/>
        <a:p>
          <a:endParaRPr lang="en-GB"/>
        </a:p>
      </dgm:t>
    </dgm:pt>
    <dgm:pt modelId="{F938A3AF-52B5-4337-84C9-A3D04F61DD32}" type="sibTrans" cxnId="{AEA06091-75B8-40BE-B12B-3385CB36E83C}">
      <dgm:prSet/>
      <dgm:spPr/>
      <dgm:t>
        <a:bodyPr/>
        <a:lstStyle/>
        <a:p>
          <a:endParaRPr lang="en-GB"/>
        </a:p>
      </dgm:t>
    </dgm:pt>
    <dgm:pt modelId="{65FB915D-9598-4DCB-8627-23A88F7E3D23}">
      <dgm:prSet/>
      <dgm:spPr/>
      <dgm:t>
        <a:bodyPr/>
        <a:lstStyle/>
        <a:p>
          <a:r>
            <a:rPr lang="en-GB" dirty="0"/>
            <a:t>Step 7</a:t>
          </a:r>
        </a:p>
      </dgm:t>
    </dgm:pt>
    <dgm:pt modelId="{8B20651E-3AF7-40EE-8DDD-C34E016B17AA}" type="parTrans" cxnId="{A35CA3C5-9CE5-448C-8396-753B6E407E0D}">
      <dgm:prSet/>
      <dgm:spPr/>
      <dgm:t>
        <a:bodyPr/>
        <a:lstStyle/>
        <a:p>
          <a:endParaRPr lang="en-GB"/>
        </a:p>
      </dgm:t>
    </dgm:pt>
    <dgm:pt modelId="{AFA433C5-219A-43C9-BF2D-0F9F1CA17A18}" type="sibTrans" cxnId="{A35CA3C5-9CE5-448C-8396-753B6E407E0D}">
      <dgm:prSet/>
      <dgm:spPr/>
      <dgm:t>
        <a:bodyPr/>
        <a:lstStyle/>
        <a:p>
          <a:endParaRPr lang="en-GB"/>
        </a:p>
      </dgm:t>
    </dgm:pt>
    <dgm:pt modelId="{3441D390-CEBD-4627-A90A-383A4A63509C}">
      <dgm:prSet/>
      <dgm:spPr/>
      <dgm:t>
        <a:bodyPr/>
        <a:lstStyle/>
        <a:p>
          <a:r>
            <a:rPr lang="en-GB" dirty="0"/>
            <a:t>Step 8</a:t>
          </a:r>
        </a:p>
      </dgm:t>
    </dgm:pt>
    <dgm:pt modelId="{D67BE799-6742-404B-A6D2-C1303C66D8C8}" type="parTrans" cxnId="{1044248F-1718-4CD8-A27E-24EDF93205E6}">
      <dgm:prSet/>
      <dgm:spPr/>
      <dgm:t>
        <a:bodyPr/>
        <a:lstStyle/>
        <a:p>
          <a:endParaRPr lang="en-GB"/>
        </a:p>
      </dgm:t>
    </dgm:pt>
    <dgm:pt modelId="{EC5F5F1F-7194-4BB3-A105-EF343C933AD1}" type="sibTrans" cxnId="{1044248F-1718-4CD8-A27E-24EDF93205E6}">
      <dgm:prSet/>
      <dgm:spPr/>
      <dgm:t>
        <a:bodyPr/>
        <a:lstStyle/>
        <a:p>
          <a:endParaRPr lang="en-GB"/>
        </a:p>
      </dgm:t>
    </dgm:pt>
    <dgm:pt modelId="{78881E3E-D046-4DC5-A6AB-1EB34DBF63BC}">
      <dgm:prSet/>
      <dgm:spPr/>
      <dgm:t>
        <a:bodyPr/>
        <a:lstStyle/>
        <a:p>
          <a:r>
            <a:rPr lang="en-GB" dirty="0"/>
            <a:t>Step 9</a:t>
          </a:r>
        </a:p>
      </dgm:t>
    </dgm:pt>
    <dgm:pt modelId="{790BC097-46E7-4666-AFEC-FA8A22F40DBE}" type="parTrans" cxnId="{F4DA6B58-238F-4407-B80E-1945915DA54E}">
      <dgm:prSet/>
      <dgm:spPr/>
      <dgm:t>
        <a:bodyPr/>
        <a:lstStyle/>
        <a:p>
          <a:endParaRPr lang="en-GB"/>
        </a:p>
      </dgm:t>
    </dgm:pt>
    <dgm:pt modelId="{F4A2CB8F-C571-411A-B40A-B3EFA5A85AF4}" type="sibTrans" cxnId="{F4DA6B58-238F-4407-B80E-1945915DA54E}">
      <dgm:prSet/>
      <dgm:spPr/>
      <dgm:t>
        <a:bodyPr/>
        <a:lstStyle/>
        <a:p>
          <a:endParaRPr lang="en-GB"/>
        </a:p>
      </dgm:t>
    </dgm:pt>
    <dgm:pt modelId="{35A3F9DC-9322-4972-879F-47DE9BD56D74}">
      <dgm:prSet custT="1"/>
      <dgm:spPr/>
      <dgm:t>
        <a:bodyPr/>
        <a:lstStyle/>
        <a:p>
          <a:r>
            <a:rPr lang="en-GB" sz="1300" dirty="0"/>
            <a:t>CHP/ NHSPS bill GP monthly/ quarterly for rent &amp; rates, water and clinical waste with charges reconciled during the true-up / year-end reconciliation process at end of financial year</a:t>
          </a:r>
        </a:p>
      </dgm:t>
    </dgm:pt>
    <dgm:pt modelId="{F70C60CF-B6AD-4F9C-83D4-A377D43110C1}" type="parTrans" cxnId="{487F714B-0C89-4949-A487-9588D264E0DD}">
      <dgm:prSet/>
      <dgm:spPr/>
      <dgm:t>
        <a:bodyPr/>
        <a:lstStyle/>
        <a:p>
          <a:endParaRPr lang="en-GB"/>
        </a:p>
      </dgm:t>
    </dgm:pt>
    <dgm:pt modelId="{FFBE2DCD-90CB-4D2F-BB38-BC0AF518BA94}" type="sibTrans" cxnId="{487F714B-0C89-4949-A487-9588D264E0DD}">
      <dgm:prSet/>
      <dgm:spPr/>
      <dgm:t>
        <a:bodyPr/>
        <a:lstStyle/>
        <a:p>
          <a:endParaRPr lang="en-GB"/>
        </a:p>
      </dgm:t>
    </dgm:pt>
    <dgm:pt modelId="{60C83B2B-63BF-471E-AE5B-7981326EC580}">
      <dgm:prSet/>
      <dgm:spPr/>
      <dgm:t>
        <a:bodyPr/>
        <a:lstStyle/>
        <a:p>
          <a:r>
            <a:rPr lang="en-GB" dirty="0"/>
            <a:t>CHP/ NHSPS double check invoices with relevant stakeholders before issuing them to GP</a:t>
          </a:r>
        </a:p>
      </dgm:t>
    </dgm:pt>
    <dgm:pt modelId="{74E9A41A-14C1-47DD-87A4-BC4F9C0BA9BA}" type="parTrans" cxnId="{C7976CD2-6A14-4822-9BA0-B333834E658A}">
      <dgm:prSet/>
      <dgm:spPr/>
      <dgm:t>
        <a:bodyPr/>
        <a:lstStyle/>
        <a:p>
          <a:endParaRPr lang="en-GB"/>
        </a:p>
      </dgm:t>
    </dgm:pt>
    <dgm:pt modelId="{27D76317-DA8A-486C-B895-95D557E69F62}" type="sibTrans" cxnId="{C7976CD2-6A14-4822-9BA0-B333834E658A}">
      <dgm:prSet/>
      <dgm:spPr/>
      <dgm:t>
        <a:bodyPr/>
        <a:lstStyle/>
        <a:p>
          <a:endParaRPr lang="en-GB"/>
        </a:p>
      </dgm:t>
    </dgm:pt>
    <dgm:pt modelId="{B2AEF32D-4350-4DBE-ABCC-C8FB624932D9}">
      <dgm:prSet/>
      <dgm:spPr/>
      <dgm:t>
        <a:bodyPr/>
        <a:lstStyle/>
        <a:p>
          <a:r>
            <a:rPr lang="en-GB" dirty="0"/>
            <a:t>CHP/ NHSPS send GP the Annual Charging Schedule (ACS) and invoices. The ACS is also shared with the CCG</a:t>
          </a:r>
        </a:p>
      </dgm:t>
    </dgm:pt>
    <dgm:pt modelId="{81C23121-BC94-48FE-B392-6747523BA810}" type="parTrans" cxnId="{964CBB8A-490C-4AD6-BF70-769729FFE6C2}">
      <dgm:prSet/>
      <dgm:spPr/>
      <dgm:t>
        <a:bodyPr/>
        <a:lstStyle/>
        <a:p>
          <a:endParaRPr lang="en-GB"/>
        </a:p>
      </dgm:t>
    </dgm:pt>
    <dgm:pt modelId="{15D68FBE-98BC-4B82-A7DE-1FDC9A1A630F}" type="sibTrans" cxnId="{964CBB8A-490C-4AD6-BF70-769729FFE6C2}">
      <dgm:prSet/>
      <dgm:spPr/>
      <dgm:t>
        <a:bodyPr/>
        <a:lstStyle/>
        <a:p>
          <a:endParaRPr lang="en-GB"/>
        </a:p>
      </dgm:t>
    </dgm:pt>
    <dgm:pt modelId="{41E6BFB3-B67D-4638-B4ED-56A889EA6CD8}">
      <dgm:prSet/>
      <dgm:spPr/>
      <dgm:t>
        <a:bodyPr/>
        <a:lstStyle/>
        <a:p>
          <a:r>
            <a:rPr lang="en-GB" dirty="0"/>
            <a:t>CHP/ NHSPS pledge to assist the CCG and GP to resolve queries promptly</a:t>
          </a:r>
        </a:p>
      </dgm:t>
    </dgm:pt>
    <dgm:pt modelId="{2A7D80CE-F58D-4D71-BA33-552FA57F99E5}" type="parTrans" cxnId="{7F7EE754-F362-4DCD-A7C4-9B5E7690584C}">
      <dgm:prSet/>
      <dgm:spPr/>
      <dgm:t>
        <a:bodyPr/>
        <a:lstStyle/>
        <a:p>
          <a:endParaRPr lang="en-GB"/>
        </a:p>
      </dgm:t>
    </dgm:pt>
    <dgm:pt modelId="{EFF5C029-70F1-4226-9A0E-B98D4DA17BF3}" type="sibTrans" cxnId="{7F7EE754-F362-4DCD-A7C4-9B5E7690584C}">
      <dgm:prSet/>
      <dgm:spPr/>
      <dgm:t>
        <a:bodyPr/>
        <a:lstStyle/>
        <a:p>
          <a:endParaRPr lang="en-GB"/>
        </a:p>
      </dgm:t>
    </dgm:pt>
    <dgm:pt modelId="{C032FFF1-E28F-4D95-A7CA-F489031F8E4A}">
      <dgm:prSet custT="1"/>
      <dgm:spPr/>
      <dgm:t>
        <a:bodyPr/>
        <a:lstStyle/>
        <a:p>
          <a:r>
            <a:rPr lang="en-GB" sz="1400" dirty="0"/>
            <a:t>CHP/ NHSPS send CCG a payment request form. CCG makes payment to CHP/NHSPS within terms</a:t>
          </a:r>
        </a:p>
      </dgm:t>
    </dgm:pt>
    <dgm:pt modelId="{77241B29-27DD-45D2-9D66-C216382A14A7}" type="parTrans" cxnId="{C2854B86-941C-4B59-A64D-F8213371E9D4}">
      <dgm:prSet/>
      <dgm:spPr/>
      <dgm:t>
        <a:bodyPr/>
        <a:lstStyle/>
        <a:p>
          <a:endParaRPr lang="en-GB"/>
        </a:p>
      </dgm:t>
    </dgm:pt>
    <dgm:pt modelId="{80E5A804-D22F-492A-9464-0D567C958D9E}" type="sibTrans" cxnId="{C2854B86-941C-4B59-A64D-F8213371E9D4}">
      <dgm:prSet/>
      <dgm:spPr/>
      <dgm:t>
        <a:bodyPr/>
        <a:lstStyle/>
        <a:p>
          <a:endParaRPr lang="en-GB"/>
        </a:p>
      </dgm:t>
    </dgm:pt>
    <dgm:pt modelId="{7F5513CA-F404-454E-A709-74EE34011D58}">
      <dgm:prSet custT="1"/>
      <dgm:spPr/>
      <dgm:t>
        <a:bodyPr/>
        <a:lstStyle/>
        <a:p>
          <a:r>
            <a:rPr lang="en-GB" sz="1400" dirty="0"/>
            <a:t>Payments allocated against reimbursable charges within 10 working days of receipt</a:t>
          </a:r>
        </a:p>
      </dgm:t>
    </dgm:pt>
    <dgm:pt modelId="{EE4BB65A-0FFF-4C25-AAE9-5C1AE8DAE517}" type="parTrans" cxnId="{93533726-B265-44F8-A8D6-3582B8F463AE}">
      <dgm:prSet/>
      <dgm:spPr/>
      <dgm:t>
        <a:bodyPr/>
        <a:lstStyle/>
        <a:p>
          <a:endParaRPr lang="en-GB"/>
        </a:p>
      </dgm:t>
    </dgm:pt>
    <dgm:pt modelId="{65A61742-C016-42B9-9B1B-54E2BDD2866F}" type="sibTrans" cxnId="{93533726-B265-44F8-A8D6-3582B8F463AE}">
      <dgm:prSet/>
      <dgm:spPr/>
      <dgm:t>
        <a:bodyPr/>
        <a:lstStyle/>
        <a:p>
          <a:endParaRPr lang="en-GB"/>
        </a:p>
      </dgm:t>
    </dgm:pt>
    <dgm:pt modelId="{325E541F-5984-4557-AB12-770371B69000}" type="pres">
      <dgm:prSet presAssocID="{E68F669E-538E-4156-B386-E98BFE9D8A11}" presName="linearFlow" presStyleCnt="0">
        <dgm:presLayoutVars>
          <dgm:dir/>
          <dgm:animLvl val="lvl"/>
          <dgm:resizeHandles val="exact"/>
        </dgm:presLayoutVars>
      </dgm:prSet>
      <dgm:spPr/>
    </dgm:pt>
    <dgm:pt modelId="{EFF7443C-4464-4A24-8175-793772777887}" type="pres">
      <dgm:prSet presAssocID="{25F13389-0879-4044-82FF-22CC250871D5}" presName="composite" presStyleCnt="0"/>
      <dgm:spPr/>
    </dgm:pt>
    <dgm:pt modelId="{F7D3F602-C6EA-492D-B7F9-B90A4418BEE2}" type="pres">
      <dgm:prSet presAssocID="{25F13389-0879-4044-82FF-22CC250871D5}" presName="parentText" presStyleLbl="alignNode1" presStyleIdx="0" presStyleCnt="9">
        <dgm:presLayoutVars>
          <dgm:chMax val="1"/>
          <dgm:bulletEnabled val="1"/>
        </dgm:presLayoutVars>
      </dgm:prSet>
      <dgm:spPr/>
    </dgm:pt>
    <dgm:pt modelId="{ABA9962F-D04A-4E62-9513-E3A6C3D75A07}" type="pres">
      <dgm:prSet presAssocID="{25F13389-0879-4044-82FF-22CC250871D5}" presName="descendantText" presStyleLbl="alignAcc1" presStyleIdx="0" presStyleCnt="9">
        <dgm:presLayoutVars>
          <dgm:bulletEnabled val="1"/>
        </dgm:presLayoutVars>
      </dgm:prSet>
      <dgm:spPr/>
    </dgm:pt>
    <dgm:pt modelId="{916900A1-EECE-4A4D-BADD-C5870E10E07A}" type="pres">
      <dgm:prSet presAssocID="{C3172E6C-D7B7-4308-9A24-D4ACA6FABCF7}" presName="sp" presStyleCnt="0"/>
      <dgm:spPr/>
    </dgm:pt>
    <dgm:pt modelId="{29D5219C-4F51-4F16-A289-F0A2B0D2F91F}" type="pres">
      <dgm:prSet presAssocID="{9071DCBF-00FD-4898-B0A9-76F0425F3A66}" presName="composite" presStyleCnt="0"/>
      <dgm:spPr/>
    </dgm:pt>
    <dgm:pt modelId="{18CF7138-D374-47C9-8C76-0B02D3588B30}" type="pres">
      <dgm:prSet presAssocID="{9071DCBF-00FD-4898-B0A9-76F0425F3A66}" presName="parentText" presStyleLbl="alignNode1" presStyleIdx="1" presStyleCnt="9">
        <dgm:presLayoutVars>
          <dgm:chMax val="1"/>
          <dgm:bulletEnabled val="1"/>
        </dgm:presLayoutVars>
      </dgm:prSet>
      <dgm:spPr/>
    </dgm:pt>
    <dgm:pt modelId="{5239B7D1-3F7B-4BAB-A450-8ED522A3F38B}" type="pres">
      <dgm:prSet presAssocID="{9071DCBF-00FD-4898-B0A9-76F0425F3A66}" presName="descendantText" presStyleLbl="alignAcc1" presStyleIdx="1" presStyleCnt="9">
        <dgm:presLayoutVars>
          <dgm:bulletEnabled val="1"/>
        </dgm:presLayoutVars>
      </dgm:prSet>
      <dgm:spPr/>
    </dgm:pt>
    <dgm:pt modelId="{34B105A9-7936-4B82-A7A0-467A82118A82}" type="pres">
      <dgm:prSet presAssocID="{48792AA9-EF85-4675-9A66-390CE0ACCA7E}" presName="sp" presStyleCnt="0"/>
      <dgm:spPr/>
    </dgm:pt>
    <dgm:pt modelId="{15A8DDC6-CC4F-4BB6-9CEA-54B1C79DD57F}" type="pres">
      <dgm:prSet presAssocID="{243F0B54-3160-4EA1-A24D-CACECFD48B5D}" presName="composite" presStyleCnt="0"/>
      <dgm:spPr/>
    </dgm:pt>
    <dgm:pt modelId="{F2FA9DC4-E995-4F00-ABC8-FD61F534002C}" type="pres">
      <dgm:prSet presAssocID="{243F0B54-3160-4EA1-A24D-CACECFD48B5D}" presName="parentText" presStyleLbl="alignNode1" presStyleIdx="2" presStyleCnt="9">
        <dgm:presLayoutVars>
          <dgm:chMax val="1"/>
          <dgm:bulletEnabled val="1"/>
        </dgm:presLayoutVars>
      </dgm:prSet>
      <dgm:spPr/>
    </dgm:pt>
    <dgm:pt modelId="{222E6CAD-97C9-4666-9FDC-00B3FF752050}" type="pres">
      <dgm:prSet presAssocID="{243F0B54-3160-4EA1-A24D-CACECFD48B5D}" presName="descendantText" presStyleLbl="alignAcc1" presStyleIdx="2" presStyleCnt="9">
        <dgm:presLayoutVars>
          <dgm:bulletEnabled val="1"/>
        </dgm:presLayoutVars>
      </dgm:prSet>
      <dgm:spPr/>
    </dgm:pt>
    <dgm:pt modelId="{1AACF64E-8572-4DF9-B3FA-3D207E18CA91}" type="pres">
      <dgm:prSet presAssocID="{823DA305-7D67-448A-9FF9-02A63CA7B831}" presName="sp" presStyleCnt="0"/>
      <dgm:spPr/>
    </dgm:pt>
    <dgm:pt modelId="{C70809FE-B53D-40C8-8797-E5FE5380929B}" type="pres">
      <dgm:prSet presAssocID="{B02F4A22-6137-4E7E-8C08-FCCD3D7A5728}" presName="composite" presStyleCnt="0"/>
      <dgm:spPr/>
    </dgm:pt>
    <dgm:pt modelId="{C6C38A71-571A-48C2-9DE3-E7658A86D131}" type="pres">
      <dgm:prSet presAssocID="{B02F4A22-6137-4E7E-8C08-FCCD3D7A5728}" presName="parentText" presStyleLbl="alignNode1" presStyleIdx="3" presStyleCnt="9">
        <dgm:presLayoutVars>
          <dgm:chMax val="1"/>
          <dgm:bulletEnabled val="1"/>
        </dgm:presLayoutVars>
      </dgm:prSet>
      <dgm:spPr/>
    </dgm:pt>
    <dgm:pt modelId="{C0C65F2D-5A35-4303-B57F-EDCA74A407DA}" type="pres">
      <dgm:prSet presAssocID="{B02F4A22-6137-4E7E-8C08-FCCD3D7A5728}" presName="descendantText" presStyleLbl="alignAcc1" presStyleIdx="3" presStyleCnt="9">
        <dgm:presLayoutVars>
          <dgm:bulletEnabled val="1"/>
        </dgm:presLayoutVars>
      </dgm:prSet>
      <dgm:spPr/>
    </dgm:pt>
    <dgm:pt modelId="{05FAD8C7-95EF-4A79-A1CF-06BF591AA29C}" type="pres">
      <dgm:prSet presAssocID="{86D609D6-D5B0-4DD0-B598-9948ED21B587}" presName="sp" presStyleCnt="0"/>
      <dgm:spPr/>
    </dgm:pt>
    <dgm:pt modelId="{737354A7-9113-49BF-8D57-372640091529}" type="pres">
      <dgm:prSet presAssocID="{E64F3462-2D7C-4251-8B12-026C3C5E1E78}" presName="composite" presStyleCnt="0"/>
      <dgm:spPr/>
    </dgm:pt>
    <dgm:pt modelId="{95C6ED49-1801-496F-8770-EA5BE6DB18CF}" type="pres">
      <dgm:prSet presAssocID="{E64F3462-2D7C-4251-8B12-026C3C5E1E78}" presName="parentText" presStyleLbl="alignNode1" presStyleIdx="4" presStyleCnt="9">
        <dgm:presLayoutVars>
          <dgm:chMax val="1"/>
          <dgm:bulletEnabled val="1"/>
        </dgm:presLayoutVars>
      </dgm:prSet>
      <dgm:spPr/>
    </dgm:pt>
    <dgm:pt modelId="{4EE5BA3E-26A9-48E6-9882-715086540539}" type="pres">
      <dgm:prSet presAssocID="{E64F3462-2D7C-4251-8B12-026C3C5E1E78}" presName="descendantText" presStyleLbl="alignAcc1" presStyleIdx="4" presStyleCnt="9" custLinFactNeighborX="-101" custLinFactNeighborY="-1660">
        <dgm:presLayoutVars>
          <dgm:bulletEnabled val="1"/>
        </dgm:presLayoutVars>
      </dgm:prSet>
      <dgm:spPr/>
    </dgm:pt>
    <dgm:pt modelId="{A68AF884-2EA6-4178-AAC1-69F745FED3DF}" type="pres">
      <dgm:prSet presAssocID="{C40EB43D-3FD1-44D4-9F39-A1D962994FEB}" presName="sp" presStyleCnt="0"/>
      <dgm:spPr/>
    </dgm:pt>
    <dgm:pt modelId="{A7A0C920-EA95-4661-A0F6-88C69155A6A3}" type="pres">
      <dgm:prSet presAssocID="{4072FAE4-3140-47B9-BBE9-1B6FE37DA869}" presName="composite" presStyleCnt="0"/>
      <dgm:spPr/>
    </dgm:pt>
    <dgm:pt modelId="{A7BA695B-647D-497B-AFD7-008E61CA9B45}" type="pres">
      <dgm:prSet presAssocID="{4072FAE4-3140-47B9-BBE9-1B6FE37DA869}" presName="parentText" presStyleLbl="alignNode1" presStyleIdx="5" presStyleCnt="9">
        <dgm:presLayoutVars>
          <dgm:chMax val="1"/>
          <dgm:bulletEnabled val="1"/>
        </dgm:presLayoutVars>
      </dgm:prSet>
      <dgm:spPr/>
    </dgm:pt>
    <dgm:pt modelId="{E392CB5C-87D1-487B-81C1-9E5CA098F458}" type="pres">
      <dgm:prSet presAssocID="{4072FAE4-3140-47B9-BBE9-1B6FE37DA869}" presName="descendantText" presStyleLbl="alignAcc1" presStyleIdx="5" presStyleCnt="9">
        <dgm:presLayoutVars>
          <dgm:bulletEnabled val="1"/>
        </dgm:presLayoutVars>
      </dgm:prSet>
      <dgm:spPr/>
    </dgm:pt>
    <dgm:pt modelId="{5DF03D22-898E-4CED-BCEF-5A91A2C97CDB}" type="pres">
      <dgm:prSet presAssocID="{F938A3AF-52B5-4337-84C9-A3D04F61DD32}" presName="sp" presStyleCnt="0"/>
      <dgm:spPr/>
    </dgm:pt>
    <dgm:pt modelId="{3240000B-7E97-41DE-854B-B8337EAC4F04}" type="pres">
      <dgm:prSet presAssocID="{65FB915D-9598-4DCB-8627-23A88F7E3D23}" presName="composite" presStyleCnt="0"/>
      <dgm:spPr/>
    </dgm:pt>
    <dgm:pt modelId="{C8E52B8B-2C30-4AFD-98AC-B256643C742B}" type="pres">
      <dgm:prSet presAssocID="{65FB915D-9598-4DCB-8627-23A88F7E3D23}" presName="parentText" presStyleLbl="alignNode1" presStyleIdx="6" presStyleCnt="9">
        <dgm:presLayoutVars>
          <dgm:chMax val="1"/>
          <dgm:bulletEnabled val="1"/>
        </dgm:presLayoutVars>
      </dgm:prSet>
      <dgm:spPr/>
    </dgm:pt>
    <dgm:pt modelId="{8CA6E0ED-EAFA-4B9A-919A-E34CF994EE3B}" type="pres">
      <dgm:prSet presAssocID="{65FB915D-9598-4DCB-8627-23A88F7E3D23}" presName="descendantText" presStyleLbl="alignAcc1" presStyleIdx="6" presStyleCnt="9">
        <dgm:presLayoutVars>
          <dgm:bulletEnabled val="1"/>
        </dgm:presLayoutVars>
      </dgm:prSet>
      <dgm:spPr/>
    </dgm:pt>
    <dgm:pt modelId="{995170E9-DD0A-4F87-8B36-7EBB4D7ECA7B}" type="pres">
      <dgm:prSet presAssocID="{AFA433C5-219A-43C9-BF2D-0F9F1CA17A18}" presName="sp" presStyleCnt="0"/>
      <dgm:spPr/>
    </dgm:pt>
    <dgm:pt modelId="{6624D8F7-ED3C-4E71-8927-B30E33BEFC11}" type="pres">
      <dgm:prSet presAssocID="{3441D390-CEBD-4627-A90A-383A4A63509C}" presName="composite" presStyleCnt="0"/>
      <dgm:spPr/>
    </dgm:pt>
    <dgm:pt modelId="{A04AA83B-B60A-4472-8644-BDA06A876E9E}" type="pres">
      <dgm:prSet presAssocID="{3441D390-CEBD-4627-A90A-383A4A63509C}" presName="parentText" presStyleLbl="alignNode1" presStyleIdx="7" presStyleCnt="9">
        <dgm:presLayoutVars>
          <dgm:chMax val="1"/>
          <dgm:bulletEnabled val="1"/>
        </dgm:presLayoutVars>
      </dgm:prSet>
      <dgm:spPr/>
    </dgm:pt>
    <dgm:pt modelId="{4CE308B1-C949-4C5F-9140-998E1C432419}" type="pres">
      <dgm:prSet presAssocID="{3441D390-CEBD-4627-A90A-383A4A63509C}" presName="descendantText" presStyleLbl="alignAcc1" presStyleIdx="7" presStyleCnt="9">
        <dgm:presLayoutVars>
          <dgm:bulletEnabled val="1"/>
        </dgm:presLayoutVars>
      </dgm:prSet>
      <dgm:spPr/>
    </dgm:pt>
    <dgm:pt modelId="{BECC55D1-3425-41FD-8677-5BB0697A82E8}" type="pres">
      <dgm:prSet presAssocID="{EC5F5F1F-7194-4BB3-A105-EF343C933AD1}" presName="sp" presStyleCnt="0"/>
      <dgm:spPr/>
    </dgm:pt>
    <dgm:pt modelId="{47493531-16AA-48D3-A865-E6E6766DC269}" type="pres">
      <dgm:prSet presAssocID="{78881E3E-D046-4DC5-A6AB-1EB34DBF63BC}" presName="composite" presStyleCnt="0"/>
      <dgm:spPr/>
    </dgm:pt>
    <dgm:pt modelId="{4758E1D4-89CE-41CD-9D5F-7C8C5D90B8BE}" type="pres">
      <dgm:prSet presAssocID="{78881E3E-D046-4DC5-A6AB-1EB34DBF63BC}" presName="parentText" presStyleLbl="alignNode1" presStyleIdx="8" presStyleCnt="9">
        <dgm:presLayoutVars>
          <dgm:chMax val="1"/>
          <dgm:bulletEnabled val="1"/>
        </dgm:presLayoutVars>
      </dgm:prSet>
      <dgm:spPr/>
    </dgm:pt>
    <dgm:pt modelId="{C71C2B1C-5931-437A-904E-065E6D005E27}" type="pres">
      <dgm:prSet presAssocID="{78881E3E-D046-4DC5-A6AB-1EB34DBF63BC}" presName="descendantText" presStyleLbl="alignAcc1" presStyleIdx="8" presStyleCnt="9" custLinFactNeighborY="3351">
        <dgm:presLayoutVars>
          <dgm:bulletEnabled val="1"/>
        </dgm:presLayoutVars>
      </dgm:prSet>
      <dgm:spPr/>
    </dgm:pt>
  </dgm:ptLst>
  <dgm:cxnLst>
    <dgm:cxn modelId="{BCA05322-3949-4860-A96B-3DBEC6FF6552}" type="presOf" srcId="{7118F7D0-6B2A-47CE-BD98-7B6303D8E303}" destId="{222E6CAD-97C9-4666-9FDC-00B3FF752050}" srcOrd="0" destOrd="0" presId="urn:microsoft.com/office/officeart/2005/8/layout/chevron2"/>
    <dgm:cxn modelId="{93533726-B265-44F8-A8D6-3582B8F463AE}" srcId="{78881E3E-D046-4DC5-A6AB-1EB34DBF63BC}" destId="{7F5513CA-F404-454E-A709-74EE34011D58}" srcOrd="0" destOrd="0" parTransId="{EE4BB65A-0FFF-4C25-AAE9-5C1AE8DAE517}" sibTransId="{65A61742-C016-42B9-9B1B-54E2BDD2866F}"/>
    <dgm:cxn modelId="{0353AC34-C8CB-4094-9896-BC5FCAE81FD0}" type="presOf" srcId="{78881E3E-D046-4DC5-A6AB-1EB34DBF63BC}" destId="{4758E1D4-89CE-41CD-9D5F-7C8C5D90B8BE}" srcOrd="0" destOrd="0" presId="urn:microsoft.com/office/officeart/2005/8/layout/chevron2"/>
    <dgm:cxn modelId="{9FA9C75D-E7F1-42D6-B99C-6E87C9010872}" type="presOf" srcId="{9071DCBF-00FD-4898-B0A9-76F0425F3A66}" destId="{18CF7138-D374-47C9-8C76-0B02D3588B30}" srcOrd="0" destOrd="0" presId="urn:microsoft.com/office/officeart/2005/8/layout/chevron2"/>
    <dgm:cxn modelId="{0CCBAE63-0FEE-467E-BC12-80A28F9865B2}" srcId="{E68F669E-538E-4156-B386-E98BFE9D8A11}" destId="{243F0B54-3160-4EA1-A24D-CACECFD48B5D}" srcOrd="2" destOrd="0" parTransId="{1AF4300D-1080-4854-BC7A-8164B0397D27}" sibTransId="{823DA305-7D67-448A-9FF9-02A63CA7B831}"/>
    <dgm:cxn modelId="{653EE149-2F32-4AEC-95C3-F563F0153D4C}" type="presOf" srcId="{B2AEF32D-4350-4DBE-ABCC-C8FB624932D9}" destId="{E392CB5C-87D1-487B-81C1-9E5CA098F458}" srcOrd="0" destOrd="0" presId="urn:microsoft.com/office/officeart/2005/8/layout/chevron2"/>
    <dgm:cxn modelId="{487F714B-0C89-4949-A487-9588D264E0DD}" srcId="{B02F4A22-6137-4E7E-8C08-FCCD3D7A5728}" destId="{35A3F9DC-9322-4972-879F-47DE9BD56D74}" srcOrd="0" destOrd="0" parTransId="{F70C60CF-B6AD-4F9C-83D4-A377D43110C1}" sibTransId="{FFBE2DCD-90CB-4D2F-BB38-BC0AF518BA94}"/>
    <dgm:cxn modelId="{C5765E4E-DE3A-49D4-82DD-51AFB1F8DFB0}" srcId="{E68F669E-538E-4156-B386-E98BFE9D8A11}" destId="{B02F4A22-6137-4E7E-8C08-FCCD3D7A5728}" srcOrd="3" destOrd="0" parTransId="{F550495E-3D9D-490D-8DD6-826BDC43350C}" sibTransId="{86D609D6-D5B0-4DD0-B598-9948ED21B587}"/>
    <dgm:cxn modelId="{53B6D271-8B2B-40B1-9CD8-A9195A0E70DF}" type="presOf" srcId="{C032FFF1-E28F-4D95-A7CA-F489031F8E4A}" destId="{4CE308B1-C949-4C5F-9140-998E1C432419}" srcOrd="0" destOrd="0" presId="urn:microsoft.com/office/officeart/2005/8/layout/chevron2"/>
    <dgm:cxn modelId="{7F7EE754-F362-4DCD-A7C4-9B5E7690584C}" srcId="{65FB915D-9598-4DCB-8627-23A88F7E3D23}" destId="{41E6BFB3-B67D-4638-B4ED-56A889EA6CD8}" srcOrd="0" destOrd="0" parTransId="{2A7D80CE-F58D-4D71-BA33-552FA57F99E5}" sibTransId="{EFF5C029-70F1-4226-9A0E-B98D4DA17BF3}"/>
    <dgm:cxn modelId="{2A69A156-AEEE-4C7D-A7D3-ECCB8E042B55}" type="presOf" srcId="{41E6BFB3-B67D-4638-B4ED-56A889EA6CD8}" destId="{8CA6E0ED-EAFA-4B9A-919A-E34CF994EE3B}" srcOrd="0" destOrd="0" presId="urn:microsoft.com/office/officeart/2005/8/layout/chevron2"/>
    <dgm:cxn modelId="{F4DA6B58-238F-4407-B80E-1945915DA54E}" srcId="{E68F669E-538E-4156-B386-E98BFE9D8A11}" destId="{78881E3E-D046-4DC5-A6AB-1EB34DBF63BC}" srcOrd="8" destOrd="0" parTransId="{790BC097-46E7-4666-AFEC-FA8A22F40DBE}" sibTransId="{F4A2CB8F-C571-411A-B40A-B3EFA5A85AF4}"/>
    <dgm:cxn modelId="{56F5387E-5891-41DB-9FBB-4586D7785E13}" type="presOf" srcId="{4072FAE4-3140-47B9-BBE9-1B6FE37DA869}" destId="{A7BA695B-647D-497B-AFD7-008E61CA9B45}" srcOrd="0" destOrd="0" presId="urn:microsoft.com/office/officeart/2005/8/layout/chevron2"/>
    <dgm:cxn modelId="{21934884-09FC-41AD-9B6E-922125C2580B}" srcId="{9071DCBF-00FD-4898-B0A9-76F0425F3A66}" destId="{2F63D97E-F976-4F46-A587-EACDB954C177}" srcOrd="0" destOrd="0" parTransId="{68070EDC-3B8F-4CDD-A85D-1AAF27798867}" sibTransId="{0F6EB663-A939-4ADE-A592-227836FBF350}"/>
    <dgm:cxn modelId="{BE731485-E0BB-4359-9C0A-3281E61A8769}" srcId="{E68F669E-538E-4156-B386-E98BFE9D8A11}" destId="{25F13389-0879-4044-82FF-22CC250871D5}" srcOrd="0" destOrd="0" parTransId="{70F2AE10-41DC-4A29-AFA4-002F5F37960A}" sibTransId="{C3172E6C-D7B7-4308-9A24-D4ACA6FABCF7}"/>
    <dgm:cxn modelId="{40A3E885-0EBF-4735-A1FA-43AE1113A7BF}" type="presOf" srcId="{3441D390-CEBD-4627-A90A-383A4A63509C}" destId="{A04AA83B-B60A-4472-8644-BDA06A876E9E}" srcOrd="0" destOrd="0" presId="urn:microsoft.com/office/officeart/2005/8/layout/chevron2"/>
    <dgm:cxn modelId="{C2854B86-941C-4B59-A64D-F8213371E9D4}" srcId="{3441D390-CEBD-4627-A90A-383A4A63509C}" destId="{C032FFF1-E28F-4D95-A7CA-F489031F8E4A}" srcOrd="0" destOrd="0" parTransId="{77241B29-27DD-45D2-9D66-C216382A14A7}" sibTransId="{80E5A804-D22F-492A-9464-0D567C958D9E}"/>
    <dgm:cxn modelId="{964CBB8A-490C-4AD6-BF70-769729FFE6C2}" srcId="{4072FAE4-3140-47B9-BBE9-1B6FE37DA869}" destId="{B2AEF32D-4350-4DBE-ABCC-C8FB624932D9}" srcOrd="0" destOrd="0" parTransId="{81C23121-BC94-48FE-B392-6747523BA810}" sibTransId="{15D68FBE-98BC-4B82-A7DE-1FDC9A1A630F}"/>
    <dgm:cxn modelId="{9029338C-A5EC-4BCF-A43E-D10D01C1CBAD}" type="presOf" srcId="{25F13389-0879-4044-82FF-22CC250871D5}" destId="{F7D3F602-C6EA-492D-B7F9-B90A4418BEE2}" srcOrd="0" destOrd="0" presId="urn:microsoft.com/office/officeart/2005/8/layout/chevron2"/>
    <dgm:cxn modelId="{E7386D8C-2FCA-4B79-A203-EFEAE652F327}" srcId="{25F13389-0879-4044-82FF-22CC250871D5}" destId="{D3E030C9-4B69-4349-A64D-63E356D0D80B}" srcOrd="0" destOrd="0" parTransId="{4270E016-CAE4-4E81-BB23-6C1CC2D60A5E}" sibTransId="{A64B3AB6-81E6-4089-BC93-CECEB66FA94C}"/>
    <dgm:cxn modelId="{1044248F-1718-4CD8-A27E-24EDF93205E6}" srcId="{E68F669E-538E-4156-B386-E98BFE9D8A11}" destId="{3441D390-CEBD-4627-A90A-383A4A63509C}" srcOrd="7" destOrd="0" parTransId="{D67BE799-6742-404B-A6D2-C1303C66D8C8}" sibTransId="{EC5F5F1F-7194-4BB3-A105-EF343C933AD1}"/>
    <dgm:cxn modelId="{AEA06091-75B8-40BE-B12B-3385CB36E83C}" srcId="{E68F669E-538E-4156-B386-E98BFE9D8A11}" destId="{4072FAE4-3140-47B9-BBE9-1B6FE37DA869}" srcOrd="5" destOrd="0" parTransId="{3A647903-EE9B-4B7F-BCE9-5A27206F2F50}" sibTransId="{F938A3AF-52B5-4337-84C9-A3D04F61DD32}"/>
    <dgm:cxn modelId="{6CF05799-394E-45AE-A078-9553AEC4B9D9}" type="presOf" srcId="{243F0B54-3160-4EA1-A24D-CACECFD48B5D}" destId="{F2FA9DC4-E995-4F00-ABC8-FD61F534002C}" srcOrd="0" destOrd="0" presId="urn:microsoft.com/office/officeart/2005/8/layout/chevron2"/>
    <dgm:cxn modelId="{7A40EB9A-F5CE-40E8-8294-1CE39F67F5A0}" type="presOf" srcId="{E64F3462-2D7C-4251-8B12-026C3C5E1E78}" destId="{95C6ED49-1801-496F-8770-EA5BE6DB18CF}" srcOrd="0" destOrd="0" presId="urn:microsoft.com/office/officeart/2005/8/layout/chevron2"/>
    <dgm:cxn modelId="{0349199B-7A84-4658-A574-F6C2829F7768}" type="presOf" srcId="{E68F669E-538E-4156-B386-E98BFE9D8A11}" destId="{325E541F-5984-4557-AB12-770371B69000}" srcOrd="0" destOrd="0" presId="urn:microsoft.com/office/officeart/2005/8/layout/chevron2"/>
    <dgm:cxn modelId="{2744859E-784C-4518-BB85-7EDDB7A62FBF}" srcId="{E68F669E-538E-4156-B386-E98BFE9D8A11}" destId="{9071DCBF-00FD-4898-B0A9-76F0425F3A66}" srcOrd="1" destOrd="0" parTransId="{8CA042FD-62BE-4F53-BEF4-6D0CF62CEA75}" sibTransId="{48792AA9-EF85-4675-9A66-390CE0ACCA7E}"/>
    <dgm:cxn modelId="{B48B65A7-9184-46D8-B135-4B9CD487A4C5}" srcId="{E68F669E-538E-4156-B386-E98BFE9D8A11}" destId="{E64F3462-2D7C-4251-8B12-026C3C5E1E78}" srcOrd="4" destOrd="0" parTransId="{0C061654-D9A3-4A5A-8E13-92B59EFE0B1F}" sibTransId="{C40EB43D-3FD1-44D4-9F39-A1D962994FEB}"/>
    <dgm:cxn modelId="{810AB8B8-4958-4B4D-B46B-59F33B593574}" type="presOf" srcId="{65FB915D-9598-4DCB-8627-23A88F7E3D23}" destId="{C8E52B8B-2C30-4AFD-98AC-B256643C742B}" srcOrd="0" destOrd="0" presId="urn:microsoft.com/office/officeart/2005/8/layout/chevron2"/>
    <dgm:cxn modelId="{C37194C2-BAC6-4E88-ABE5-EF8A2EA35BD1}" type="presOf" srcId="{35A3F9DC-9322-4972-879F-47DE9BD56D74}" destId="{C0C65F2D-5A35-4303-B57F-EDCA74A407DA}" srcOrd="0" destOrd="0" presId="urn:microsoft.com/office/officeart/2005/8/layout/chevron2"/>
    <dgm:cxn modelId="{A35CA3C5-9CE5-448C-8396-753B6E407E0D}" srcId="{E68F669E-538E-4156-B386-E98BFE9D8A11}" destId="{65FB915D-9598-4DCB-8627-23A88F7E3D23}" srcOrd="6" destOrd="0" parTransId="{8B20651E-3AF7-40EE-8DDD-C34E016B17AA}" sibTransId="{AFA433C5-219A-43C9-BF2D-0F9F1CA17A18}"/>
    <dgm:cxn modelId="{8746B9C5-0237-438D-B8DD-374C2F205039}" type="presOf" srcId="{7F5513CA-F404-454E-A709-74EE34011D58}" destId="{C71C2B1C-5931-437A-904E-065E6D005E27}" srcOrd="0" destOrd="0" presId="urn:microsoft.com/office/officeart/2005/8/layout/chevron2"/>
    <dgm:cxn modelId="{E03A10C7-FEFF-46B9-8DC5-0D569EBC0772}" type="presOf" srcId="{60C83B2B-63BF-471E-AE5B-7981326EC580}" destId="{4EE5BA3E-26A9-48E6-9882-715086540539}" srcOrd="0" destOrd="0" presId="urn:microsoft.com/office/officeart/2005/8/layout/chevron2"/>
    <dgm:cxn modelId="{964ED7D0-0E58-4C43-923C-2CE0011F1C73}" srcId="{243F0B54-3160-4EA1-A24D-CACECFD48B5D}" destId="{7118F7D0-6B2A-47CE-BD98-7B6303D8E303}" srcOrd="0" destOrd="0" parTransId="{5AA5DD1A-4165-4FF1-B262-2FFC11581B71}" sibTransId="{D893BF12-8197-4FA6-BC5A-C7AD4015EC8B}"/>
    <dgm:cxn modelId="{C7976CD2-6A14-4822-9BA0-B333834E658A}" srcId="{E64F3462-2D7C-4251-8B12-026C3C5E1E78}" destId="{60C83B2B-63BF-471E-AE5B-7981326EC580}" srcOrd="0" destOrd="0" parTransId="{74E9A41A-14C1-47DD-87A4-BC4F9C0BA9BA}" sibTransId="{27D76317-DA8A-486C-B895-95D557E69F62}"/>
    <dgm:cxn modelId="{3B1FF1EE-97B1-4120-A160-3D0960CB01F3}" type="presOf" srcId="{2F63D97E-F976-4F46-A587-EACDB954C177}" destId="{5239B7D1-3F7B-4BAB-A450-8ED522A3F38B}" srcOrd="0" destOrd="0" presId="urn:microsoft.com/office/officeart/2005/8/layout/chevron2"/>
    <dgm:cxn modelId="{6ACE1FF4-68B0-48FD-979A-C03F05E967C7}" type="presOf" srcId="{D3E030C9-4B69-4349-A64D-63E356D0D80B}" destId="{ABA9962F-D04A-4E62-9513-E3A6C3D75A07}" srcOrd="0" destOrd="0" presId="urn:microsoft.com/office/officeart/2005/8/layout/chevron2"/>
    <dgm:cxn modelId="{5342B8F8-57A5-4886-B32B-1B4CA42D3127}" type="presOf" srcId="{B02F4A22-6137-4E7E-8C08-FCCD3D7A5728}" destId="{C6C38A71-571A-48C2-9DE3-E7658A86D131}" srcOrd="0" destOrd="0" presId="urn:microsoft.com/office/officeart/2005/8/layout/chevron2"/>
    <dgm:cxn modelId="{DC9752DA-17E6-4580-B1AB-252610A02EDA}" type="presParOf" srcId="{325E541F-5984-4557-AB12-770371B69000}" destId="{EFF7443C-4464-4A24-8175-793772777887}" srcOrd="0" destOrd="0" presId="urn:microsoft.com/office/officeart/2005/8/layout/chevron2"/>
    <dgm:cxn modelId="{F8C4EF31-02B3-4833-A905-C37A179E7E10}" type="presParOf" srcId="{EFF7443C-4464-4A24-8175-793772777887}" destId="{F7D3F602-C6EA-492D-B7F9-B90A4418BEE2}" srcOrd="0" destOrd="0" presId="urn:microsoft.com/office/officeart/2005/8/layout/chevron2"/>
    <dgm:cxn modelId="{D9DA3B6C-2FF8-4C8C-92E2-3CD482366A3F}" type="presParOf" srcId="{EFF7443C-4464-4A24-8175-793772777887}" destId="{ABA9962F-D04A-4E62-9513-E3A6C3D75A07}" srcOrd="1" destOrd="0" presId="urn:microsoft.com/office/officeart/2005/8/layout/chevron2"/>
    <dgm:cxn modelId="{547CB19E-8CA3-459A-8C44-E3D1CF7A8AD4}" type="presParOf" srcId="{325E541F-5984-4557-AB12-770371B69000}" destId="{916900A1-EECE-4A4D-BADD-C5870E10E07A}" srcOrd="1" destOrd="0" presId="urn:microsoft.com/office/officeart/2005/8/layout/chevron2"/>
    <dgm:cxn modelId="{F161C8F5-D232-4C13-A881-94D2C26591CE}" type="presParOf" srcId="{325E541F-5984-4557-AB12-770371B69000}" destId="{29D5219C-4F51-4F16-A289-F0A2B0D2F91F}" srcOrd="2" destOrd="0" presId="urn:microsoft.com/office/officeart/2005/8/layout/chevron2"/>
    <dgm:cxn modelId="{FED4367A-9D31-47C1-BA58-12A44560844D}" type="presParOf" srcId="{29D5219C-4F51-4F16-A289-F0A2B0D2F91F}" destId="{18CF7138-D374-47C9-8C76-0B02D3588B30}" srcOrd="0" destOrd="0" presId="urn:microsoft.com/office/officeart/2005/8/layout/chevron2"/>
    <dgm:cxn modelId="{860A4241-7938-48AF-A01B-1B90C0328348}" type="presParOf" srcId="{29D5219C-4F51-4F16-A289-F0A2B0D2F91F}" destId="{5239B7D1-3F7B-4BAB-A450-8ED522A3F38B}" srcOrd="1" destOrd="0" presId="urn:microsoft.com/office/officeart/2005/8/layout/chevron2"/>
    <dgm:cxn modelId="{25F1452F-1928-4238-B44D-18401D905F2F}" type="presParOf" srcId="{325E541F-5984-4557-AB12-770371B69000}" destId="{34B105A9-7936-4B82-A7A0-467A82118A82}" srcOrd="3" destOrd="0" presId="urn:microsoft.com/office/officeart/2005/8/layout/chevron2"/>
    <dgm:cxn modelId="{1A18B5E7-CFCE-4EBC-809A-21A5F0A8C7E2}" type="presParOf" srcId="{325E541F-5984-4557-AB12-770371B69000}" destId="{15A8DDC6-CC4F-4BB6-9CEA-54B1C79DD57F}" srcOrd="4" destOrd="0" presId="urn:microsoft.com/office/officeart/2005/8/layout/chevron2"/>
    <dgm:cxn modelId="{8FCD7770-B05D-4E81-A05B-8D4C4A61E1DB}" type="presParOf" srcId="{15A8DDC6-CC4F-4BB6-9CEA-54B1C79DD57F}" destId="{F2FA9DC4-E995-4F00-ABC8-FD61F534002C}" srcOrd="0" destOrd="0" presId="urn:microsoft.com/office/officeart/2005/8/layout/chevron2"/>
    <dgm:cxn modelId="{A1A3C1D4-D53D-4838-945F-D457957326F9}" type="presParOf" srcId="{15A8DDC6-CC4F-4BB6-9CEA-54B1C79DD57F}" destId="{222E6CAD-97C9-4666-9FDC-00B3FF752050}" srcOrd="1" destOrd="0" presId="urn:microsoft.com/office/officeart/2005/8/layout/chevron2"/>
    <dgm:cxn modelId="{EAD4EC10-2D85-4462-A183-687636D6101B}" type="presParOf" srcId="{325E541F-5984-4557-AB12-770371B69000}" destId="{1AACF64E-8572-4DF9-B3FA-3D207E18CA91}" srcOrd="5" destOrd="0" presId="urn:microsoft.com/office/officeart/2005/8/layout/chevron2"/>
    <dgm:cxn modelId="{C36FEBAC-C827-4D3A-9572-58B127AE7AF5}" type="presParOf" srcId="{325E541F-5984-4557-AB12-770371B69000}" destId="{C70809FE-B53D-40C8-8797-E5FE5380929B}" srcOrd="6" destOrd="0" presId="urn:microsoft.com/office/officeart/2005/8/layout/chevron2"/>
    <dgm:cxn modelId="{25E3227D-CA80-4A7B-9189-8292331E700B}" type="presParOf" srcId="{C70809FE-B53D-40C8-8797-E5FE5380929B}" destId="{C6C38A71-571A-48C2-9DE3-E7658A86D131}" srcOrd="0" destOrd="0" presId="urn:microsoft.com/office/officeart/2005/8/layout/chevron2"/>
    <dgm:cxn modelId="{5C26F3E0-9823-41FA-ACDD-8AA6A7D714EA}" type="presParOf" srcId="{C70809FE-B53D-40C8-8797-E5FE5380929B}" destId="{C0C65F2D-5A35-4303-B57F-EDCA74A407DA}" srcOrd="1" destOrd="0" presId="urn:microsoft.com/office/officeart/2005/8/layout/chevron2"/>
    <dgm:cxn modelId="{6E72DC7C-6A38-42BC-9D67-DE3998026280}" type="presParOf" srcId="{325E541F-5984-4557-AB12-770371B69000}" destId="{05FAD8C7-95EF-4A79-A1CF-06BF591AA29C}" srcOrd="7" destOrd="0" presId="urn:microsoft.com/office/officeart/2005/8/layout/chevron2"/>
    <dgm:cxn modelId="{6B52434B-C94E-4DBF-B3CE-1844968A6038}" type="presParOf" srcId="{325E541F-5984-4557-AB12-770371B69000}" destId="{737354A7-9113-49BF-8D57-372640091529}" srcOrd="8" destOrd="0" presId="urn:microsoft.com/office/officeart/2005/8/layout/chevron2"/>
    <dgm:cxn modelId="{4773EB92-3A3A-4113-81ED-6EEBC5762E22}" type="presParOf" srcId="{737354A7-9113-49BF-8D57-372640091529}" destId="{95C6ED49-1801-496F-8770-EA5BE6DB18CF}" srcOrd="0" destOrd="0" presId="urn:microsoft.com/office/officeart/2005/8/layout/chevron2"/>
    <dgm:cxn modelId="{7011263C-1E6E-4FF3-BFF5-4E2E476E87AB}" type="presParOf" srcId="{737354A7-9113-49BF-8D57-372640091529}" destId="{4EE5BA3E-26A9-48E6-9882-715086540539}" srcOrd="1" destOrd="0" presId="urn:microsoft.com/office/officeart/2005/8/layout/chevron2"/>
    <dgm:cxn modelId="{A278C7A9-1E04-489F-BEC0-4AEB67A0F9EB}" type="presParOf" srcId="{325E541F-5984-4557-AB12-770371B69000}" destId="{A68AF884-2EA6-4178-AAC1-69F745FED3DF}" srcOrd="9" destOrd="0" presId="urn:microsoft.com/office/officeart/2005/8/layout/chevron2"/>
    <dgm:cxn modelId="{B2C32B5E-8845-4B28-B594-EDA73E7AC858}" type="presParOf" srcId="{325E541F-5984-4557-AB12-770371B69000}" destId="{A7A0C920-EA95-4661-A0F6-88C69155A6A3}" srcOrd="10" destOrd="0" presId="urn:microsoft.com/office/officeart/2005/8/layout/chevron2"/>
    <dgm:cxn modelId="{FDB19C98-BF06-4F0F-98C1-D1D0E73CCADD}" type="presParOf" srcId="{A7A0C920-EA95-4661-A0F6-88C69155A6A3}" destId="{A7BA695B-647D-497B-AFD7-008E61CA9B45}" srcOrd="0" destOrd="0" presId="urn:microsoft.com/office/officeart/2005/8/layout/chevron2"/>
    <dgm:cxn modelId="{4D6B30AA-8695-4843-9169-721F9880EB62}" type="presParOf" srcId="{A7A0C920-EA95-4661-A0F6-88C69155A6A3}" destId="{E392CB5C-87D1-487B-81C1-9E5CA098F458}" srcOrd="1" destOrd="0" presId="urn:microsoft.com/office/officeart/2005/8/layout/chevron2"/>
    <dgm:cxn modelId="{9D0E0E67-CB71-4098-B5C6-3DCB9ED1BD6B}" type="presParOf" srcId="{325E541F-5984-4557-AB12-770371B69000}" destId="{5DF03D22-898E-4CED-BCEF-5A91A2C97CDB}" srcOrd="11" destOrd="0" presId="urn:microsoft.com/office/officeart/2005/8/layout/chevron2"/>
    <dgm:cxn modelId="{0FDA29B5-3E4C-450B-83D3-945A3B0359C7}" type="presParOf" srcId="{325E541F-5984-4557-AB12-770371B69000}" destId="{3240000B-7E97-41DE-854B-B8337EAC4F04}" srcOrd="12" destOrd="0" presId="urn:microsoft.com/office/officeart/2005/8/layout/chevron2"/>
    <dgm:cxn modelId="{2AB0A07E-C275-42DE-A1FF-45680AE3DFB9}" type="presParOf" srcId="{3240000B-7E97-41DE-854B-B8337EAC4F04}" destId="{C8E52B8B-2C30-4AFD-98AC-B256643C742B}" srcOrd="0" destOrd="0" presId="urn:microsoft.com/office/officeart/2005/8/layout/chevron2"/>
    <dgm:cxn modelId="{A6707D31-A119-4039-9F25-5FFFE3EA68D6}" type="presParOf" srcId="{3240000B-7E97-41DE-854B-B8337EAC4F04}" destId="{8CA6E0ED-EAFA-4B9A-919A-E34CF994EE3B}" srcOrd="1" destOrd="0" presId="urn:microsoft.com/office/officeart/2005/8/layout/chevron2"/>
    <dgm:cxn modelId="{D48DED68-2B34-4422-84E3-CDFF31521C58}" type="presParOf" srcId="{325E541F-5984-4557-AB12-770371B69000}" destId="{995170E9-DD0A-4F87-8B36-7EBB4D7ECA7B}" srcOrd="13" destOrd="0" presId="urn:microsoft.com/office/officeart/2005/8/layout/chevron2"/>
    <dgm:cxn modelId="{3BA8DC91-6732-4BCA-99E6-D53E0FCE7B09}" type="presParOf" srcId="{325E541F-5984-4557-AB12-770371B69000}" destId="{6624D8F7-ED3C-4E71-8927-B30E33BEFC11}" srcOrd="14" destOrd="0" presId="urn:microsoft.com/office/officeart/2005/8/layout/chevron2"/>
    <dgm:cxn modelId="{13E545DA-55F1-40D0-BDC5-37DF8DF908FB}" type="presParOf" srcId="{6624D8F7-ED3C-4E71-8927-B30E33BEFC11}" destId="{A04AA83B-B60A-4472-8644-BDA06A876E9E}" srcOrd="0" destOrd="0" presId="urn:microsoft.com/office/officeart/2005/8/layout/chevron2"/>
    <dgm:cxn modelId="{F56C32C1-CF0A-4C33-8123-F3CEEA4F85BF}" type="presParOf" srcId="{6624D8F7-ED3C-4E71-8927-B30E33BEFC11}" destId="{4CE308B1-C949-4C5F-9140-998E1C432419}" srcOrd="1" destOrd="0" presId="urn:microsoft.com/office/officeart/2005/8/layout/chevron2"/>
    <dgm:cxn modelId="{C1AA7CDB-3043-4E33-8DFF-9E6F85CEC2A0}" type="presParOf" srcId="{325E541F-5984-4557-AB12-770371B69000}" destId="{BECC55D1-3425-41FD-8677-5BB0697A82E8}" srcOrd="15" destOrd="0" presId="urn:microsoft.com/office/officeart/2005/8/layout/chevron2"/>
    <dgm:cxn modelId="{5DE87323-1F96-4B02-BA6A-6B7ED8AA007B}" type="presParOf" srcId="{325E541F-5984-4557-AB12-770371B69000}" destId="{47493531-16AA-48D3-A865-E6E6766DC269}" srcOrd="16" destOrd="0" presId="urn:microsoft.com/office/officeart/2005/8/layout/chevron2"/>
    <dgm:cxn modelId="{494836B8-7E38-47F6-897B-650554E93DCD}" type="presParOf" srcId="{47493531-16AA-48D3-A865-E6E6766DC269}" destId="{4758E1D4-89CE-41CD-9D5F-7C8C5D90B8BE}" srcOrd="0" destOrd="0" presId="urn:microsoft.com/office/officeart/2005/8/layout/chevron2"/>
    <dgm:cxn modelId="{81598D41-773D-4EE3-B0D4-78D634075209}" type="presParOf" srcId="{47493531-16AA-48D3-A865-E6E6766DC269}" destId="{C71C2B1C-5931-437A-904E-065E6D005E2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047F9-06DB-47E3-974C-84D8182BD74F}">
      <dsp:nvSpPr>
        <dsp:cNvPr id="0" name=""/>
        <dsp:cNvSpPr/>
      </dsp:nvSpPr>
      <dsp:spPr>
        <a:xfrm>
          <a:off x="3952398" y="54391"/>
          <a:ext cx="2610802" cy="2610802"/>
        </a:xfrm>
        <a:prstGeom prst="ellipse">
          <a:avLst/>
        </a:prstGeom>
        <a:solidFill>
          <a:schemeClr val="accent3">
            <a:lumMod val="60000"/>
            <a:lumOff val="40000"/>
            <a:alpha val="4980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GB" sz="3300" kern="1200" dirty="0"/>
            <a:t>GP</a:t>
          </a:r>
        </a:p>
      </dsp:txBody>
      <dsp:txXfrm>
        <a:off x="4300505" y="511282"/>
        <a:ext cx="1914588" cy="1174860"/>
      </dsp:txXfrm>
    </dsp:sp>
    <dsp:sp modelId="{C0D1845D-B21C-4D41-A79A-0A7FB2B7A7BF}">
      <dsp:nvSpPr>
        <dsp:cNvPr id="0" name=""/>
        <dsp:cNvSpPr/>
      </dsp:nvSpPr>
      <dsp:spPr>
        <a:xfrm>
          <a:off x="4894463" y="1686143"/>
          <a:ext cx="2610802" cy="2610802"/>
        </a:xfrm>
        <a:prstGeom prst="ellipse">
          <a:avLst/>
        </a:prstGeom>
        <a:solidFill>
          <a:schemeClr val="bg2">
            <a:lumMod val="60000"/>
            <a:lumOff val="4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GB" sz="3300" kern="1200" dirty="0"/>
            <a:t>NHSPS and CHP</a:t>
          </a:r>
        </a:p>
      </dsp:txBody>
      <dsp:txXfrm>
        <a:off x="5692933" y="2360600"/>
        <a:ext cx="1566481" cy="1435941"/>
      </dsp:txXfrm>
    </dsp:sp>
    <dsp:sp modelId="{93541D31-DF82-4B35-8046-E1EF532DC4D8}">
      <dsp:nvSpPr>
        <dsp:cNvPr id="0" name=""/>
        <dsp:cNvSpPr/>
      </dsp:nvSpPr>
      <dsp:spPr>
        <a:xfrm>
          <a:off x="3010334" y="1686143"/>
          <a:ext cx="2610802" cy="2610802"/>
        </a:xfrm>
        <a:prstGeom prst="ellipse">
          <a:avLst/>
        </a:prstGeom>
        <a:solidFill>
          <a:schemeClr val="accent6">
            <a:lumMod val="60000"/>
            <a:lumOff val="40000"/>
            <a:alpha val="5019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GB" sz="3300" kern="1200" dirty="0"/>
            <a:t>NHSE&amp;I and CCGs</a:t>
          </a:r>
        </a:p>
      </dsp:txBody>
      <dsp:txXfrm>
        <a:off x="3256184" y="2360600"/>
        <a:ext cx="1566481" cy="1435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3F602-C6EA-492D-B7F9-B90A4418BEE2}">
      <dsp:nvSpPr>
        <dsp:cNvPr id="0" name=""/>
        <dsp:cNvSpPr/>
      </dsp:nvSpPr>
      <dsp:spPr>
        <a:xfrm rot="5400000">
          <a:off x="-94115" y="95290"/>
          <a:ext cx="627439" cy="4392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Step 1</a:t>
          </a:r>
        </a:p>
      </dsp:txBody>
      <dsp:txXfrm rot="-5400000">
        <a:off x="2" y="220778"/>
        <a:ext cx="439207" cy="188232"/>
      </dsp:txXfrm>
    </dsp:sp>
    <dsp:sp modelId="{ABA9962F-D04A-4E62-9513-E3A6C3D75A07}">
      <dsp:nvSpPr>
        <dsp:cNvPr id="0" name=""/>
        <dsp:cNvSpPr/>
      </dsp:nvSpPr>
      <dsp:spPr>
        <a:xfrm rot="5400000">
          <a:off x="5549573" y="-5109191"/>
          <a:ext cx="407835" cy="106285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CHP/ NHSPS and the CCG agree the Direct Payment Process</a:t>
          </a:r>
        </a:p>
      </dsp:txBody>
      <dsp:txXfrm rot="-5400000">
        <a:off x="439208" y="21083"/>
        <a:ext cx="10608658" cy="368017"/>
      </dsp:txXfrm>
    </dsp:sp>
    <dsp:sp modelId="{18CF7138-D374-47C9-8C76-0B02D3588B30}">
      <dsp:nvSpPr>
        <dsp:cNvPr id="0" name=""/>
        <dsp:cNvSpPr/>
      </dsp:nvSpPr>
      <dsp:spPr>
        <a:xfrm rot="5400000">
          <a:off x="-94115" y="657143"/>
          <a:ext cx="627439" cy="4392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Step 2</a:t>
          </a:r>
        </a:p>
      </dsp:txBody>
      <dsp:txXfrm rot="-5400000">
        <a:off x="2" y="782631"/>
        <a:ext cx="439207" cy="188232"/>
      </dsp:txXfrm>
    </dsp:sp>
    <dsp:sp modelId="{5239B7D1-3F7B-4BAB-A450-8ED522A3F38B}">
      <dsp:nvSpPr>
        <dsp:cNvPr id="0" name=""/>
        <dsp:cNvSpPr/>
      </dsp:nvSpPr>
      <dsp:spPr>
        <a:xfrm rot="5400000">
          <a:off x="5549573" y="-4547338"/>
          <a:ext cx="407835" cy="106285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NHSE provides the CCG with a Section 52 document confirming reimbursables for direct payment and CCG sends to the GP for approval</a:t>
          </a:r>
        </a:p>
      </dsp:txBody>
      <dsp:txXfrm rot="-5400000">
        <a:off x="439208" y="582936"/>
        <a:ext cx="10608658" cy="368017"/>
      </dsp:txXfrm>
    </dsp:sp>
    <dsp:sp modelId="{F2FA9DC4-E995-4F00-ABC8-FD61F534002C}">
      <dsp:nvSpPr>
        <dsp:cNvPr id="0" name=""/>
        <dsp:cNvSpPr/>
      </dsp:nvSpPr>
      <dsp:spPr>
        <a:xfrm rot="5400000">
          <a:off x="-94115" y="1218995"/>
          <a:ext cx="627439" cy="4392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Step 3</a:t>
          </a:r>
        </a:p>
      </dsp:txBody>
      <dsp:txXfrm rot="-5400000">
        <a:off x="2" y="1344483"/>
        <a:ext cx="439207" cy="188232"/>
      </dsp:txXfrm>
    </dsp:sp>
    <dsp:sp modelId="{222E6CAD-97C9-4666-9FDC-00B3FF752050}">
      <dsp:nvSpPr>
        <dsp:cNvPr id="0" name=""/>
        <dsp:cNvSpPr/>
      </dsp:nvSpPr>
      <dsp:spPr>
        <a:xfrm rot="5400000">
          <a:off x="5549573" y="-3985486"/>
          <a:ext cx="407835" cy="106285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GP must inform CHP/NHSPS and CCG of any changes in occupancy</a:t>
          </a:r>
        </a:p>
      </dsp:txBody>
      <dsp:txXfrm rot="-5400000">
        <a:off x="439208" y="1144788"/>
        <a:ext cx="10608658" cy="368017"/>
      </dsp:txXfrm>
    </dsp:sp>
    <dsp:sp modelId="{C6C38A71-571A-48C2-9DE3-E7658A86D131}">
      <dsp:nvSpPr>
        <dsp:cNvPr id="0" name=""/>
        <dsp:cNvSpPr/>
      </dsp:nvSpPr>
      <dsp:spPr>
        <a:xfrm rot="5400000">
          <a:off x="-94115" y="1780847"/>
          <a:ext cx="627439" cy="4392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Step 4</a:t>
          </a:r>
        </a:p>
      </dsp:txBody>
      <dsp:txXfrm rot="-5400000">
        <a:off x="2" y="1906335"/>
        <a:ext cx="439207" cy="188232"/>
      </dsp:txXfrm>
    </dsp:sp>
    <dsp:sp modelId="{C0C65F2D-5A35-4303-B57F-EDCA74A407DA}">
      <dsp:nvSpPr>
        <dsp:cNvPr id="0" name=""/>
        <dsp:cNvSpPr/>
      </dsp:nvSpPr>
      <dsp:spPr>
        <a:xfrm rot="5400000">
          <a:off x="5549573" y="-3423634"/>
          <a:ext cx="407835" cy="106285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CHP/ NHSPS bill GP monthly/ quarterly for rent &amp; rates, water and clinical waste with charges reconciled during the true-up / year-end reconciliation process at end of financial year</a:t>
          </a:r>
        </a:p>
      </dsp:txBody>
      <dsp:txXfrm rot="-5400000">
        <a:off x="439208" y="1706640"/>
        <a:ext cx="10608658" cy="368017"/>
      </dsp:txXfrm>
    </dsp:sp>
    <dsp:sp modelId="{95C6ED49-1801-496F-8770-EA5BE6DB18CF}">
      <dsp:nvSpPr>
        <dsp:cNvPr id="0" name=""/>
        <dsp:cNvSpPr/>
      </dsp:nvSpPr>
      <dsp:spPr>
        <a:xfrm rot="5400000">
          <a:off x="-94115" y="2342699"/>
          <a:ext cx="627439" cy="4392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Step 5</a:t>
          </a:r>
        </a:p>
      </dsp:txBody>
      <dsp:txXfrm rot="-5400000">
        <a:off x="2" y="2468187"/>
        <a:ext cx="439207" cy="188232"/>
      </dsp:txXfrm>
    </dsp:sp>
    <dsp:sp modelId="{4EE5BA3E-26A9-48E6-9882-715086540539}">
      <dsp:nvSpPr>
        <dsp:cNvPr id="0" name=""/>
        <dsp:cNvSpPr/>
      </dsp:nvSpPr>
      <dsp:spPr>
        <a:xfrm rot="5400000">
          <a:off x="5538838" y="-2868552"/>
          <a:ext cx="407835" cy="106285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CHP/ NHSPS double check invoices with relevant stakeholders before issuing them to GP</a:t>
          </a:r>
        </a:p>
      </dsp:txBody>
      <dsp:txXfrm rot="-5400000">
        <a:off x="428473" y="2261722"/>
        <a:ext cx="10608658" cy="368017"/>
      </dsp:txXfrm>
    </dsp:sp>
    <dsp:sp modelId="{A7BA695B-647D-497B-AFD7-008E61CA9B45}">
      <dsp:nvSpPr>
        <dsp:cNvPr id="0" name=""/>
        <dsp:cNvSpPr/>
      </dsp:nvSpPr>
      <dsp:spPr>
        <a:xfrm rot="5400000">
          <a:off x="-94115" y="2904552"/>
          <a:ext cx="627439" cy="4392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Step 6</a:t>
          </a:r>
        </a:p>
      </dsp:txBody>
      <dsp:txXfrm rot="-5400000">
        <a:off x="2" y="3030040"/>
        <a:ext cx="439207" cy="188232"/>
      </dsp:txXfrm>
    </dsp:sp>
    <dsp:sp modelId="{E392CB5C-87D1-487B-81C1-9E5CA098F458}">
      <dsp:nvSpPr>
        <dsp:cNvPr id="0" name=""/>
        <dsp:cNvSpPr/>
      </dsp:nvSpPr>
      <dsp:spPr>
        <a:xfrm rot="5400000">
          <a:off x="5549573" y="-2299929"/>
          <a:ext cx="407835" cy="106285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CHP/ NHSPS send GP the Annual Charging Schedule (ACS) and invoices. The ACS is also shared with the CCG</a:t>
          </a:r>
        </a:p>
      </dsp:txBody>
      <dsp:txXfrm rot="-5400000">
        <a:off x="439208" y="2830345"/>
        <a:ext cx="10608658" cy="368017"/>
      </dsp:txXfrm>
    </dsp:sp>
    <dsp:sp modelId="{C8E52B8B-2C30-4AFD-98AC-B256643C742B}">
      <dsp:nvSpPr>
        <dsp:cNvPr id="0" name=""/>
        <dsp:cNvSpPr/>
      </dsp:nvSpPr>
      <dsp:spPr>
        <a:xfrm rot="5400000">
          <a:off x="-94115" y="3466404"/>
          <a:ext cx="627439" cy="4392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Step 7</a:t>
          </a:r>
        </a:p>
      </dsp:txBody>
      <dsp:txXfrm rot="-5400000">
        <a:off x="2" y="3591892"/>
        <a:ext cx="439207" cy="188232"/>
      </dsp:txXfrm>
    </dsp:sp>
    <dsp:sp modelId="{8CA6E0ED-EAFA-4B9A-919A-E34CF994EE3B}">
      <dsp:nvSpPr>
        <dsp:cNvPr id="0" name=""/>
        <dsp:cNvSpPr/>
      </dsp:nvSpPr>
      <dsp:spPr>
        <a:xfrm rot="5400000">
          <a:off x="5549573" y="-1738077"/>
          <a:ext cx="407835" cy="106285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dirty="0"/>
            <a:t>CHP/ NHSPS pledge to assist the CCG and GP to resolve queries promptly</a:t>
          </a:r>
        </a:p>
      </dsp:txBody>
      <dsp:txXfrm rot="-5400000">
        <a:off x="439208" y="3392197"/>
        <a:ext cx="10608658" cy="368017"/>
      </dsp:txXfrm>
    </dsp:sp>
    <dsp:sp modelId="{A04AA83B-B60A-4472-8644-BDA06A876E9E}">
      <dsp:nvSpPr>
        <dsp:cNvPr id="0" name=""/>
        <dsp:cNvSpPr/>
      </dsp:nvSpPr>
      <dsp:spPr>
        <a:xfrm rot="5400000">
          <a:off x="-94115" y="4028256"/>
          <a:ext cx="627439" cy="4392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Step 8</a:t>
          </a:r>
        </a:p>
      </dsp:txBody>
      <dsp:txXfrm rot="-5400000">
        <a:off x="2" y="4153744"/>
        <a:ext cx="439207" cy="188232"/>
      </dsp:txXfrm>
    </dsp:sp>
    <dsp:sp modelId="{4CE308B1-C949-4C5F-9140-998E1C432419}">
      <dsp:nvSpPr>
        <dsp:cNvPr id="0" name=""/>
        <dsp:cNvSpPr/>
      </dsp:nvSpPr>
      <dsp:spPr>
        <a:xfrm rot="5400000">
          <a:off x="5549573" y="-1176225"/>
          <a:ext cx="407835" cy="106285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CHP/ NHSPS send CCG a payment request form. CCG makes payment to CHP/NHSPS within terms</a:t>
          </a:r>
        </a:p>
      </dsp:txBody>
      <dsp:txXfrm rot="-5400000">
        <a:off x="439208" y="3954049"/>
        <a:ext cx="10608658" cy="368017"/>
      </dsp:txXfrm>
    </dsp:sp>
    <dsp:sp modelId="{4758E1D4-89CE-41CD-9D5F-7C8C5D90B8BE}">
      <dsp:nvSpPr>
        <dsp:cNvPr id="0" name=""/>
        <dsp:cNvSpPr/>
      </dsp:nvSpPr>
      <dsp:spPr>
        <a:xfrm rot="5400000">
          <a:off x="-94115" y="4590108"/>
          <a:ext cx="627439" cy="43920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Step 9</a:t>
          </a:r>
        </a:p>
      </dsp:txBody>
      <dsp:txXfrm rot="-5400000">
        <a:off x="2" y="4715596"/>
        <a:ext cx="439207" cy="188232"/>
      </dsp:txXfrm>
    </dsp:sp>
    <dsp:sp modelId="{C71C2B1C-5931-437A-904E-065E6D005E27}">
      <dsp:nvSpPr>
        <dsp:cNvPr id="0" name=""/>
        <dsp:cNvSpPr/>
      </dsp:nvSpPr>
      <dsp:spPr>
        <a:xfrm rot="5400000">
          <a:off x="5549573" y="-600706"/>
          <a:ext cx="407835" cy="1062856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Payments allocated against reimbursable charges within 10 working days of receipt</a:t>
          </a:r>
        </a:p>
      </dsp:txBody>
      <dsp:txXfrm rot="-5400000">
        <a:off x="439208" y="4529568"/>
        <a:ext cx="10608658" cy="3680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0.22233</cdr:x>
      <cdr:y>0.1709</cdr:y>
    </cdr:from>
    <cdr:to>
      <cdr:x>0.72008</cdr:x>
      <cdr:y>0.74698</cdr:y>
    </cdr:to>
    <cdr:sp macro="" textlink="">
      <cdr:nvSpPr>
        <cdr:cNvPr id="4" name="TextBox 3">
          <a:extLst xmlns:a="http://schemas.openxmlformats.org/drawingml/2006/main">
            <a:ext uri="{FF2B5EF4-FFF2-40B4-BE49-F238E27FC236}">
              <a16:creationId xmlns:a16="http://schemas.microsoft.com/office/drawing/2014/main" id="{BE6029E7-0D42-49BE-8FAA-746734FEB4BA}"/>
            </a:ext>
          </a:extLst>
        </cdr:cNvPr>
        <cdr:cNvSpPr txBox="1"/>
      </cdr:nvSpPr>
      <cdr:spPr>
        <a:xfrm xmlns:a="http://schemas.openxmlformats.org/drawingml/2006/main">
          <a:off x="2337949" y="743661"/>
          <a:ext cx="5234152" cy="25067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9600" dirty="0">
              <a:solidFill>
                <a:schemeClr val="bg2"/>
              </a:solidFill>
            </a:rPr>
            <a:t>£59.2m</a:t>
          </a:r>
        </a:p>
        <a:p xmlns:a="http://schemas.openxmlformats.org/drawingml/2006/main">
          <a:pPr algn="ctr"/>
          <a:r>
            <a:rPr lang="en-GB" sz="4400" dirty="0">
              <a:solidFill>
                <a:schemeClr val="bg2"/>
              </a:solidFill>
            </a:rPr>
            <a:t>Since 2018/19</a:t>
          </a:r>
          <a:endParaRPr lang="en-GB" sz="8800" dirty="0">
            <a:solidFill>
              <a:schemeClr val="bg2"/>
            </a:solidFill>
            <a:highlight>
              <a:srgbClr val="FFFF00"/>
            </a:highligh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A231B1-ED98-4F4B-9EE5-788361CC51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EC1CBB8-0CF3-4968-8BF7-CF9C00C6B1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82E1B8-D689-4972-8A2A-EF6E4E20D705}" type="datetimeFigureOut">
              <a:rPr lang="en-GB" smtClean="0"/>
              <a:t>31/12/2021</a:t>
            </a:fld>
            <a:endParaRPr lang="en-GB"/>
          </a:p>
        </p:txBody>
      </p:sp>
      <p:sp>
        <p:nvSpPr>
          <p:cNvPr id="4" name="Footer Placeholder 3">
            <a:extLst>
              <a:ext uri="{FF2B5EF4-FFF2-40B4-BE49-F238E27FC236}">
                <a16:creationId xmlns:a16="http://schemas.microsoft.com/office/drawing/2014/main" id="{9BE34A6A-7AA1-4170-8AB0-EAB17A0F3B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7438BD-03FE-436E-A0ED-0E39E216F5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DE1778-3D05-4891-BE54-BAC8BE3FA8C9}" type="slidenum">
              <a:rPr lang="en-GB" smtClean="0"/>
              <a:t>‹#›</a:t>
            </a:fld>
            <a:endParaRPr lang="en-GB"/>
          </a:p>
        </p:txBody>
      </p:sp>
    </p:spTree>
    <p:extLst>
      <p:ext uri="{BB962C8B-B14F-4D97-AF65-F5344CB8AC3E}">
        <p14:creationId xmlns:p14="http://schemas.microsoft.com/office/powerpoint/2010/main" val="149969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7AA65-7421-4451-9DA5-2E3406793DEE}" type="datetimeFigureOut">
              <a:rPr lang="en-GB" smtClean="0"/>
              <a:t>30/12/2021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94D7D-86A6-4BD9-9DA2-C44717237A40}" type="slidenum">
              <a:rPr lang="en-GB" smtClean="0"/>
              <a:t>‹#›</a:t>
            </a:fld>
            <a:endParaRPr lang="en-GB"/>
          </a:p>
        </p:txBody>
      </p:sp>
    </p:spTree>
    <p:extLst>
      <p:ext uri="{BB962C8B-B14F-4D97-AF65-F5344CB8AC3E}">
        <p14:creationId xmlns:p14="http://schemas.microsoft.com/office/powerpoint/2010/main" val="87872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1</a:t>
            </a:fld>
            <a:endParaRPr lang="en-GB" dirty="0"/>
          </a:p>
        </p:txBody>
      </p:sp>
    </p:spTree>
    <p:extLst>
      <p:ext uri="{BB962C8B-B14F-4D97-AF65-F5344CB8AC3E}">
        <p14:creationId xmlns:p14="http://schemas.microsoft.com/office/powerpoint/2010/main" val="3654037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10</a:t>
            </a:fld>
            <a:endParaRPr lang="en-GB"/>
          </a:p>
        </p:txBody>
      </p:sp>
    </p:spTree>
    <p:extLst>
      <p:ext uri="{BB962C8B-B14F-4D97-AF65-F5344CB8AC3E}">
        <p14:creationId xmlns:p14="http://schemas.microsoft.com/office/powerpoint/2010/main" val="231634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11</a:t>
            </a:fld>
            <a:endParaRPr lang="en-GB"/>
          </a:p>
        </p:txBody>
      </p:sp>
    </p:spTree>
    <p:extLst>
      <p:ext uri="{BB962C8B-B14F-4D97-AF65-F5344CB8AC3E}">
        <p14:creationId xmlns:p14="http://schemas.microsoft.com/office/powerpoint/2010/main" val="134497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Adrian:</a:t>
            </a:r>
          </a:p>
          <a:p>
            <a:endParaRPr lang="en-GB"/>
          </a:p>
          <a:p>
            <a:pPr marL="342900" lvl="0" indent="-342900">
              <a:buClr>
                <a:srgbClr val="50C4F1"/>
              </a:buClr>
              <a:buFont typeface="Symbol" panose="05050102010706020507" pitchFamily="18" charset="2"/>
              <a:buChar char=""/>
              <a:tabLst>
                <a:tab pos="3790950" algn="l"/>
              </a:tabLst>
            </a:pPr>
            <a:r>
              <a:rPr lang="en-GB" sz="1800" b="1">
                <a:effectLst/>
                <a:latin typeface="Arial" panose="020B0604020202020204" pitchFamily="34" charset="0"/>
                <a:ea typeface="Arial" panose="020B0604020202020204" pitchFamily="34" charset="0"/>
              </a:rPr>
              <a:t>Simplifies financial transactions</a:t>
            </a:r>
            <a:r>
              <a:rPr lang="en-GB" sz="1800">
                <a:effectLst/>
                <a:latin typeface="Arial" panose="020B0604020202020204" pitchFamily="34" charset="0"/>
                <a:ea typeface="Arial" panose="020B0604020202020204" pitchFamily="34" charset="0"/>
              </a:rPr>
              <a:t> – removing some inefficiency (instead of paying the GP the commissioner pays the property company)</a:t>
            </a:r>
          </a:p>
          <a:p>
            <a:pPr marL="342900" lvl="0" indent="-342900">
              <a:buClr>
                <a:srgbClr val="50C4F1"/>
              </a:buClr>
              <a:buFont typeface="Symbol" panose="05050102010706020507" pitchFamily="18" charset="2"/>
              <a:buChar char=""/>
              <a:tabLst>
                <a:tab pos="3790950" algn="l"/>
              </a:tabLst>
            </a:pPr>
            <a:r>
              <a:rPr lang="en-GB" sz="1800" b="1">
                <a:effectLst/>
                <a:latin typeface="Arial" panose="020B0604020202020204" pitchFamily="34" charset="0"/>
                <a:ea typeface="Arial" panose="020B0604020202020204" pitchFamily="34" charset="0"/>
              </a:rPr>
              <a:t>Reduction in administration for GPs</a:t>
            </a:r>
            <a:r>
              <a:rPr lang="en-GB" sz="1800">
                <a:effectLst/>
                <a:latin typeface="Arial" panose="020B0604020202020204" pitchFamily="34" charset="0"/>
                <a:ea typeface="Arial" panose="020B0604020202020204" pitchFamily="34" charset="0"/>
              </a:rPr>
              <a:t> – once the letter is agreed, the GP receives a copy of the invoice, but it does not need to make this payment</a:t>
            </a:r>
          </a:p>
          <a:p>
            <a:pPr marL="342900" lvl="0" indent="-342900">
              <a:buClr>
                <a:srgbClr val="50C4F1"/>
              </a:buClr>
              <a:buFont typeface="Symbol" panose="05050102010706020507" pitchFamily="18" charset="2"/>
              <a:buChar char=""/>
              <a:tabLst>
                <a:tab pos="3790950" algn="l"/>
              </a:tabLst>
            </a:pPr>
            <a:r>
              <a:rPr lang="en-GB" sz="1800" b="1">
                <a:effectLst/>
                <a:latin typeface="Arial" panose="020B0604020202020204" pitchFamily="34" charset="0"/>
                <a:ea typeface="Arial" panose="020B0604020202020204" pitchFamily="34" charset="0"/>
              </a:rPr>
              <a:t>Funding remains in the NHS family</a:t>
            </a:r>
            <a:r>
              <a:rPr lang="en-GB" sz="1800">
                <a:effectLst/>
                <a:latin typeface="Arial" panose="020B0604020202020204" pitchFamily="34" charset="0"/>
                <a:ea typeface="Arial" panose="020B0604020202020204" pitchFamily="34" charset="0"/>
              </a:rPr>
              <a:t> – there have been instances where GPs have moved the funds between groups which has meant they have received money that was never used for the intended purpose?</a:t>
            </a:r>
          </a:p>
          <a:p>
            <a:pPr marL="342900" lvl="0" indent="-342900">
              <a:buClr>
                <a:srgbClr val="50C4F1"/>
              </a:buClr>
              <a:buFont typeface="Symbol" panose="05050102010706020507" pitchFamily="18" charset="2"/>
              <a:buChar char=""/>
              <a:tabLst>
                <a:tab pos="3790950" algn="l"/>
              </a:tabLst>
            </a:pPr>
            <a:r>
              <a:rPr lang="en-GB" sz="1800" b="1">
                <a:effectLst/>
                <a:latin typeface="Arial" panose="020B0604020202020204" pitchFamily="34" charset="0"/>
                <a:ea typeface="Arial" panose="020B0604020202020204" pitchFamily="34" charset="0"/>
              </a:rPr>
              <a:t>Timely payments</a:t>
            </a:r>
            <a:r>
              <a:rPr lang="en-GB" sz="1800">
                <a:effectLst/>
                <a:latin typeface="Arial" panose="020B0604020202020204" pitchFamily="34" charset="0"/>
                <a:ea typeface="Arial" panose="020B0604020202020204" pitchFamily="34" charset="0"/>
              </a:rPr>
              <a:t> – this is important because as you will have seen from the following slide? this funding is not passed on in a timely manner and whilst it does get passed on there is a cost which is ultimately passed back to the customers for working capital loans to fund property companies.</a:t>
            </a:r>
          </a:p>
          <a:p>
            <a:pPr marL="342900" lvl="0" indent="-342900">
              <a:buClr>
                <a:srgbClr val="50C4F1"/>
              </a:buClr>
              <a:buFont typeface="Symbol" panose="05050102010706020507" pitchFamily="18" charset="2"/>
              <a:buChar char=""/>
              <a:tabLst>
                <a:tab pos="3790950" algn="l"/>
              </a:tabLst>
            </a:pPr>
            <a:r>
              <a:rPr lang="en-GB" sz="1800" b="1">
                <a:effectLst/>
                <a:latin typeface="Arial" panose="020B0604020202020204" pitchFamily="34" charset="0"/>
                <a:ea typeface="Arial" panose="020B0604020202020204" pitchFamily="34" charset="0"/>
              </a:rPr>
              <a:t>Provides clarity for commissioners</a:t>
            </a:r>
            <a:r>
              <a:rPr lang="en-GB" sz="1800">
                <a:effectLst/>
                <a:latin typeface="Arial" panose="020B0604020202020204" pitchFamily="34" charset="0"/>
                <a:ea typeface="Arial" panose="020B0604020202020204" pitchFamily="34" charset="0"/>
              </a:rPr>
              <a:t> on the payments (through schedules), accounting, but also what’s going on with the payments, where the money has gone and if they are going to have to deal with an issue of a GP relating to enforcement</a:t>
            </a:r>
          </a:p>
          <a:p>
            <a:pPr marL="342900" lvl="0" indent="-342900">
              <a:buClr>
                <a:srgbClr val="50C4F1"/>
              </a:buClr>
              <a:buFont typeface="Symbol" panose="05050102010706020507" pitchFamily="18" charset="2"/>
              <a:buChar char=""/>
              <a:tabLst>
                <a:tab pos="3790950" algn="l"/>
              </a:tabLst>
            </a:pPr>
            <a:r>
              <a:rPr lang="en-GB" sz="1800">
                <a:effectLst/>
                <a:highlight>
                  <a:srgbClr val="FFFF00"/>
                </a:highlight>
                <a:latin typeface="Arial" panose="020B0604020202020204" pitchFamily="34" charset="0"/>
                <a:ea typeface="Arial" panose="020B0604020202020204" pitchFamily="34" charset="0"/>
              </a:rPr>
              <a:t>As part of </a:t>
            </a:r>
            <a:r>
              <a:rPr lang="en-GB" sz="1800" b="1">
                <a:effectLst/>
                <a:highlight>
                  <a:srgbClr val="FFFF00"/>
                </a:highlight>
                <a:latin typeface="Arial" panose="020B0604020202020204" pitchFamily="34" charset="0"/>
                <a:ea typeface="Arial" panose="020B0604020202020204" pitchFamily="34" charset="0"/>
              </a:rPr>
              <a:t>new GP Payment and Pensions system being introduced,</a:t>
            </a:r>
            <a:r>
              <a:rPr lang="en-GB" sz="1800">
                <a:effectLst/>
                <a:highlight>
                  <a:srgbClr val="FFFF00"/>
                </a:highlight>
                <a:latin typeface="Arial" panose="020B0604020202020204" pitchFamily="34" charset="0"/>
                <a:ea typeface="Arial" panose="020B0604020202020204" pitchFamily="34" charset="0"/>
              </a:rPr>
              <a:t> NHSE&amp;I have agreed an alteration which will enable the payments made to prop cos to be automated, rather than made manually as is currently the case.</a:t>
            </a:r>
            <a:endParaRPr lang="en-GB" sz="1800">
              <a:effectLst/>
              <a:latin typeface="Arial" panose="020B0604020202020204" pitchFamily="34" charset="0"/>
              <a:ea typeface="Arial" panose="020B0604020202020204" pitchFamily="34" charset="0"/>
            </a:endParaRPr>
          </a:p>
          <a:p>
            <a:pPr marL="342900" lvl="0" indent="-342900">
              <a:spcAft>
                <a:spcPts val="600"/>
              </a:spcAft>
              <a:buClr>
                <a:srgbClr val="50C4F1"/>
              </a:buClr>
              <a:buFont typeface="Symbol" panose="05050102010706020507" pitchFamily="18" charset="2"/>
              <a:buChar char=""/>
              <a:tabLst>
                <a:tab pos="3790950" algn="l"/>
              </a:tabLst>
            </a:pPr>
            <a:r>
              <a:rPr lang="en-GB" sz="1800">
                <a:effectLst/>
                <a:latin typeface="Arial" panose="020B0604020202020204" pitchFamily="34" charset="0"/>
                <a:ea typeface="Arial" panose="020B0604020202020204" pitchFamily="34" charset="0"/>
              </a:rPr>
              <a:t>I’ll now hand over to Jon who will share some feedback from GPs who are using Direct Payments. </a:t>
            </a:r>
          </a:p>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12</a:t>
            </a:fld>
            <a:endParaRPr lang="en-GB"/>
          </a:p>
        </p:txBody>
      </p:sp>
    </p:spTree>
    <p:extLst>
      <p:ext uri="{BB962C8B-B14F-4D97-AF65-F5344CB8AC3E}">
        <p14:creationId xmlns:p14="http://schemas.microsoft.com/office/powerpoint/2010/main" val="103264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13</a:t>
            </a:fld>
            <a:endParaRPr lang="en-GB"/>
          </a:p>
        </p:txBody>
      </p:sp>
    </p:spTree>
    <p:extLst>
      <p:ext uri="{BB962C8B-B14F-4D97-AF65-F5344CB8AC3E}">
        <p14:creationId xmlns:p14="http://schemas.microsoft.com/office/powerpoint/2010/main" val="93551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14</a:t>
            </a:fld>
            <a:endParaRPr lang="en-GB"/>
          </a:p>
        </p:txBody>
      </p:sp>
    </p:spTree>
    <p:extLst>
      <p:ext uri="{BB962C8B-B14F-4D97-AF65-F5344CB8AC3E}">
        <p14:creationId xmlns:p14="http://schemas.microsoft.com/office/powerpoint/2010/main" val="1524467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15</a:t>
            </a:fld>
            <a:endParaRPr lang="en-GB"/>
          </a:p>
        </p:txBody>
      </p:sp>
    </p:spTree>
    <p:extLst>
      <p:ext uri="{BB962C8B-B14F-4D97-AF65-F5344CB8AC3E}">
        <p14:creationId xmlns:p14="http://schemas.microsoft.com/office/powerpoint/2010/main" val="1478084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58594D7D-86A6-4BD9-9DA2-C44717237A40}" type="slidenum">
              <a:rPr lang="en-GB" smtClean="0"/>
              <a:t>16</a:t>
            </a:fld>
            <a:endParaRPr lang="en-GB"/>
          </a:p>
        </p:txBody>
      </p:sp>
    </p:spTree>
    <p:extLst>
      <p:ext uri="{BB962C8B-B14F-4D97-AF65-F5344CB8AC3E}">
        <p14:creationId xmlns:p14="http://schemas.microsoft.com/office/powerpoint/2010/main" val="3893403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17</a:t>
            </a:fld>
            <a:endParaRPr lang="en-GB"/>
          </a:p>
        </p:txBody>
      </p:sp>
    </p:spTree>
    <p:extLst>
      <p:ext uri="{BB962C8B-B14F-4D97-AF65-F5344CB8AC3E}">
        <p14:creationId xmlns:p14="http://schemas.microsoft.com/office/powerpoint/2010/main" val="1361224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8594D7D-86A6-4BD9-9DA2-C44717237A40}" type="slidenum">
              <a:rPr lang="en-GB" smtClean="0"/>
              <a:t>18</a:t>
            </a:fld>
            <a:endParaRPr lang="en-GB"/>
          </a:p>
        </p:txBody>
      </p:sp>
    </p:spTree>
    <p:extLst>
      <p:ext uri="{BB962C8B-B14F-4D97-AF65-F5344CB8AC3E}">
        <p14:creationId xmlns:p14="http://schemas.microsoft.com/office/powerpoint/2010/main" val="98665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19</a:t>
            </a:fld>
            <a:endParaRPr lang="en-GB"/>
          </a:p>
        </p:txBody>
      </p:sp>
    </p:spTree>
    <p:extLst>
      <p:ext uri="{BB962C8B-B14F-4D97-AF65-F5344CB8AC3E}">
        <p14:creationId xmlns:p14="http://schemas.microsoft.com/office/powerpoint/2010/main" val="194611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solidFill>
                <a:schemeClr val="tx2"/>
              </a:solidFill>
            </a:endParaRPr>
          </a:p>
        </p:txBody>
      </p:sp>
      <p:sp>
        <p:nvSpPr>
          <p:cNvPr id="4" name="Slide Number Placeholder 3"/>
          <p:cNvSpPr>
            <a:spLocks noGrp="1"/>
          </p:cNvSpPr>
          <p:nvPr>
            <p:ph type="sldNum" sz="quarter" idx="5"/>
          </p:nvPr>
        </p:nvSpPr>
        <p:spPr/>
        <p:txBody>
          <a:bodyPr/>
          <a:lstStyle/>
          <a:p>
            <a:fld id="{58594D7D-86A6-4BD9-9DA2-C44717237A40}" type="slidenum">
              <a:rPr lang="en-GB" smtClean="0"/>
              <a:t>2</a:t>
            </a:fld>
            <a:endParaRPr lang="en-GB"/>
          </a:p>
        </p:txBody>
      </p:sp>
    </p:spTree>
    <p:extLst>
      <p:ext uri="{BB962C8B-B14F-4D97-AF65-F5344CB8AC3E}">
        <p14:creationId xmlns:p14="http://schemas.microsoft.com/office/powerpoint/2010/main" val="3739577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20</a:t>
            </a:fld>
            <a:endParaRPr lang="en-GB"/>
          </a:p>
        </p:txBody>
      </p:sp>
    </p:spTree>
    <p:extLst>
      <p:ext uri="{BB962C8B-B14F-4D97-AF65-F5344CB8AC3E}">
        <p14:creationId xmlns:p14="http://schemas.microsoft.com/office/powerpoint/2010/main" val="1715737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21</a:t>
            </a:fld>
            <a:endParaRPr lang="en-GB"/>
          </a:p>
        </p:txBody>
      </p:sp>
    </p:spTree>
    <p:extLst>
      <p:ext uri="{BB962C8B-B14F-4D97-AF65-F5344CB8AC3E}">
        <p14:creationId xmlns:p14="http://schemas.microsoft.com/office/powerpoint/2010/main" val="1421570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58594D7D-86A6-4BD9-9DA2-C44717237A40}" type="slidenum">
              <a:rPr lang="en-GB" smtClean="0"/>
              <a:t>22</a:t>
            </a:fld>
            <a:endParaRPr lang="en-GB"/>
          </a:p>
        </p:txBody>
      </p:sp>
    </p:spTree>
    <p:extLst>
      <p:ext uri="{BB962C8B-B14F-4D97-AF65-F5344CB8AC3E}">
        <p14:creationId xmlns:p14="http://schemas.microsoft.com/office/powerpoint/2010/main" val="170804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cs typeface="Calibri"/>
            </a:endParaRPr>
          </a:p>
        </p:txBody>
      </p:sp>
      <p:sp>
        <p:nvSpPr>
          <p:cNvPr id="4" name="Slide Number Placeholder 3"/>
          <p:cNvSpPr>
            <a:spLocks noGrp="1"/>
          </p:cNvSpPr>
          <p:nvPr>
            <p:ph type="sldNum" sz="quarter" idx="5"/>
          </p:nvPr>
        </p:nvSpPr>
        <p:spPr/>
        <p:txBody>
          <a:bodyPr/>
          <a:lstStyle/>
          <a:p>
            <a:fld id="{58594D7D-86A6-4BD9-9DA2-C44717237A40}" type="slidenum">
              <a:rPr lang="en-GB" smtClean="0"/>
              <a:t>3</a:t>
            </a:fld>
            <a:endParaRPr lang="en-GB"/>
          </a:p>
        </p:txBody>
      </p:sp>
    </p:spTree>
    <p:extLst>
      <p:ext uri="{BB962C8B-B14F-4D97-AF65-F5344CB8AC3E}">
        <p14:creationId xmlns:p14="http://schemas.microsoft.com/office/powerpoint/2010/main" val="63299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cs typeface="Calibri"/>
            </a:endParaRPr>
          </a:p>
        </p:txBody>
      </p:sp>
      <p:sp>
        <p:nvSpPr>
          <p:cNvPr id="4" name="Slide Number Placeholder 3"/>
          <p:cNvSpPr>
            <a:spLocks noGrp="1"/>
          </p:cNvSpPr>
          <p:nvPr>
            <p:ph type="sldNum" sz="quarter" idx="5"/>
          </p:nvPr>
        </p:nvSpPr>
        <p:spPr/>
        <p:txBody>
          <a:bodyPr/>
          <a:lstStyle/>
          <a:p>
            <a:fld id="{58594D7D-86A6-4BD9-9DA2-C44717237A40}" type="slidenum">
              <a:rPr lang="en-GB" smtClean="0"/>
              <a:t>4</a:t>
            </a:fld>
            <a:endParaRPr lang="en-GB"/>
          </a:p>
        </p:txBody>
      </p:sp>
    </p:spTree>
    <p:extLst>
      <p:ext uri="{BB962C8B-B14F-4D97-AF65-F5344CB8AC3E}">
        <p14:creationId xmlns:p14="http://schemas.microsoft.com/office/powerpoint/2010/main" val="396002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5</a:t>
            </a:fld>
            <a:endParaRPr lang="en-GB" dirty="0"/>
          </a:p>
        </p:txBody>
      </p:sp>
    </p:spTree>
    <p:extLst>
      <p:ext uri="{BB962C8B-B14F-4D97-AF65-F5344CB8AC3E}">
        <p14:creationId xmlns:p14="http://schemas.microsoft.com/office/powerpoint/2010/main" val="215957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6</a:t>
            </a:fld>
            <a:endParaRPr lang="en-GB" dirty="0"/>
          </a:p>
        </p:txBody>
      </p:sp>
    </p:spTree>
    <p:extLst>
      <p:ext uri="{BB962C8B-B14F-4D97-AF65-F5344CB8AC3E}">
        <p14:creationId xmlns:p14="http://schemas.microsoft.com/office/powerpoint/2010/main" val="2123680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7</a:t>
            </a:fld>
            <a:endParaRPr lang="en-GB" dirty="0"/>
          </a:p>
        </p:txBody>
      </p:sp>
    </p:spTree>
    <p:extLst>
      <p:ext uri="{BB962C8B-B14F-4D97-AF65-F5344CB8AC3E}">
        <p14:creationId xmlns:p14="http://schemas.microsoft.com/office/powerpoint/2010/main" val="52600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8</a:t>
            </a:fld>
            <a:endParaRPr lang="en-GB" dirty="0"/>
          </a:p>
        </p:txBody>
      </p:sp>
    </p:spTree>
    <p:extLst>
      <p:ext uri="{BB962C8B-B14F-4D97-AF65-F5344CB8AC3E}">
        <p14:creationId xmlns:p14="http://schemas.microsoft.com/office/powerpoint/2010/main" val="2965894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594D7D-86A6-4BD9-9DA2-C44717237A40}" type="slidenum">
              <a:rPr lang="en-GB" smtClean="0"/>
              <a:t>9</a:t>
            </a:fld>
            <a:endParaRPr lang="en-GB" dirty="0"/>
          </a:p>
        </p:txBody>
      </p:sp>
    </p:spTree>
    <p:extLst>
      <p:ext uri="{BB962C8B-B14F-4D97-AF65-F5344CB8AC3E}">
        <p14:creationId xmlns:p14="http://schemas.microsoft.com/office/powerpoint/2010/main" val="98743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97C8750-DCB3-44F7-AD2C-04A9E4DB0CC3}"/>
              </a:ext>
            </a:extLst>
          </p:cNvPr>
          <p:cNvSpPr>
            <a:spLocks noGrp="1"/>
          </p:cNvSpPr>
          <p:nvPr>
            <p:ph type="pic" idx="10"/>
          </p:nvPr>
        </p:nvSpPr>
        <p:spPr>
          <a:xfrm>
            <a:off x="-1" y="0"/>
            <a:ext cx="8577943" cy="6858000"/>
          </a:xfrm>
          <a:effectLst>
            <a:outerShdw blurRad="50800" dist="38100" algn="l" rotWithShape="0">
              <a:prstClr val="black">
                <a:alpha val="40000"/>
              </a:prstClr>
            </a:outerShdw>
          </a:effectLst>
        </p:spPr>
        <p:txBody>
          <a:bodyPr anchor="b"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3" name="Subtitle 2">
            <a:extLst>
              <a:ext uri="{FF2B5EF4-FFF2-40B4-BE49-F238E27FC236}">
                <a16:creationId xmlns:a16="http://schemas.microsoft.com/office/drawing/2014/main" id="{778619A4-DF84-4B55-9C60-7AB8743B5309}"/>
              </a:ext>
            </a:extLst>
          </p:cNvPr>
          <p:cNvSpPr>
            <a:spLocks noGrp="1"/>
          </p:cNvSpPr>
          <p:nvPr>
            <p:ph type="subTitle" idx="1"/>
          </p:nvPr>
        </p:nvSpPr>
        <p:spPr>
          <a:xfrm>
            <a:off x="8829962" y="4535055"/>
            <a:ext cx="3149600" cy="152683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Title 1">
            <a:extLst>
              <a:ext uri="{FF2B5EF4-FFF2-40B4-BE49-F238E27FC236}">
                <a16:creationId xmlns:a16="http://schemas.microsoft.com/office/drawing/2014/main" id="{C85D9805-D4C2-4423-A049-9F5FACA7DE54}"/>
              </a:ext>
            </a:extLst>
          </p:cNvPr>
          <p:cNvSpPr>
            <a:spLocks noGrp="1"/>
          </p:cNvSpPr>
          <p:nvPr>
            <p:ph type="ctrTitle"/>
          </p:nvPr>
        </p:nvSpPr>
        <p:spPr>
          <a:xfrm>
            <a:off x="4711337" y="2208208"/>
            <a:ext cx="7480663" cy="2077419"/>
          </a:xfrm>
          <a:solidFill>
            <a:schemeClr val="bg2"/>
          </a:solidFill>
        </p:spPr>
        <p:txBody>
          <a:bodyPr wrap="square" lIns="360000" tIns="360000" rIns="360000" bIns="180000" anchor="ctr" anchorCtr="0">
            <a:spAutoFit/>
          </a:bodyPr>
          <a:lstStyle>
            <a:lvl1pPr algn="l">
              <a:defRPr sz="5400">
                <a:solidFill>
                  <a:schemeClr val="bg1"/>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C5C8B0EC-7AAB-4EE2-80CE-E1A815D00686}"/>
              </a:ext>
            </a:extLst>
          </p:cNvPr>
          <p:cNvSpPr>
            <a:spLocks noGrp="1"/>
          </p:cNvSpPr>
          <p:nvPr>
            <p:ph type="body" sz="quarter" idx="11"/>
          </p:nvPr>
        </p:nvSpPr>
        <p:spPr>
          <a:xfrm>
            <a:off x="0" y="0"/>
            <a:ext cx="4494213" cy="522288"/>
          </a:xfrm>
          <a:solidFill>
            <a:schemeClr val="accent5"/>
          </a:solidFill>
        </p:spPr>
        <p:txBody>
          <a:bodyPr lIns="180000" tIns="72000" rIns="180000" bIns="72000" anchor="ctr" anchorCtr="0">
            <a:norm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10753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01C3-11CD-4A4C-91BB-C197DB34D986}"/>
              </a:ext>
            </a:extLst>
          </p:cNvPr>
          <p:cNvSpPr>
            <a:spLocks noGrp="1"/>
          </p:cNvSpPr>
          <p:nvPr>
            <p:ph type="title"/>
          </p:nvPr>
        </p:nvSpPr>
        <p:spPr/>
        <p:txBody>
          <a:bodyPr/>
          <a:lstStyle/>
          <a:p>
            <a:r>
              <a:rPr lang="en-US"/>
              <a:t>Click to edit Master title style</a:t>
            </a:r>
            <a:endParaRPr lang="en-GB"/>
          </a:p>
        </p:txBody>
      </p:sp>
      <p:sp>
        <p:nvSpPr>
          <p:cNvPr id="4" name="Chart Placeholder 3">
            <a:extLst>
              <a:ext uri="{FF2B5EF4-FFF2-40B4-BE49-F238E27FC236}">
                <a16:creationId xmlns:a16="http://schemas.microsoft.com/office/drawing/2014/main" id="{A50C3029-DC74-4660-ABAB-D149A27D9D9E}"/>
              </a:ext>
            </a:extLst>
          </p:cNvPr>
          <p:cNvSpPr>
            <a:spLocks noGrp="1"/>
          </p:cNvSpPr>
          <p:nvPr>
            <p:ph type="chart" sz="quarter" idx="10"/>
          </p:nvPr>
        </p:nvSpPr>
        <p:spPr>
          <a:xfrm>
            <a:off x="468313" y="1440000"/>
            <a:ext cx="11206162" cy="4932362"/>
          </a:xfrm>
        </p:spPr>
        <p:txBody>
          <a:bodyPr anchor="b" anchorCtr="0"/>
          <a:lstStyle>
            <a:lvl1pPr marL="0" indent="0">
              <a:buNone/>
              <a:defRPr/>
            </a:lvl1pPr>
          </a:lstStyle>
          <a:p>
            <a:r>
              <a:rPr lang="en-US"/>
              <a:t>Click icon to add chart</a:t>
            </a:r>
            <a:endParaRPr lang="en-GB"/>
          </a:p>
        </p:txBody>
      </p:sp>
    </p:spTree>
    <p:extLst>
      <p:ext uri="{BB962C8B-B14F-4D97-AF65-F5344CB8AC3E}">
        <p14:creationId xmlns:p14="http://schemas.microsoft.com/office/powerpoint/2010/main" val="94478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aph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01C3-11CD-4A4C-91BB-C197DB34D986}"/>
              </a:ext>
            </a:extLst>
          </p:cNvPr>
          <p:cNvSpPr>
            <a:spLocks noGrp="1"/>
          </p:cNvSpPr>
          <p:nvPr>
            <p:ph type="title"/>
          </p:nvPr>
        </p:nvSpPr>
        <p:spPr/>
        <p:txBody>
          <a:bodyPr/>
          <a:lstStyle/>
          <a:p>
            <a:r>
              <a:rPr lang="en-US"/>
              <a:t>Click to edit Master title style</a:t>
            </a:r>
            <a:endParaRPr lang="en-GB"/>
          </a:p>
        </p:txBody>
      </p:sp>
      <p:sp>
        <p:nvSpPr>
          <p:cNvPr id="4" name="Chart Placeholder 3">
            <a:extLst>
              <a:ext uri="{FF2B5EF4-FFF2-40B4-BE49-F238E27FC236}">
                <a16:creationId xmlns:a16="http://schemas.microsoft.com/office/drawing/2014/main" id="{A50C3029-DC74-4660-ABAB-D149A27D9D9E}"/>
              </a:ext>
            </a:extLst>
          </p:cNvPr>
          <p:cNvSpPr>
            <a:spLocks noGrp="1"/>
          </p:cNvSpPr>
          <p:nvPr>
            <p:ph type="chart" sz="quarter" idx="10"/>
          </p:nvPr>
        </p:nvSpPr>
        <p:spPr>
          <a:xfrm>
            <a:off x="468313" y="1440000"/>
            <a:ext cx="5760000" cy="4932362"/>
          </a:xfrm>
        </p:spPr>
        <p:txBody>
          <a:bodyPr anchor="b" anchorCtr="0"/>
          <a:lstStyle>
            <a:lvl1pPr marL="0" indent="0">
              <a:buNone/>
              <a:defRPr/>
            </a:lvl1pPr>
          </a:lstStyle>
          <a:p>
            <a:r>
              <a:rPr lang="en-US"/>
              <a:t>Click icon to add chart</a:t>
            </a:r>
            <a:endParaRPr lang="en-GB"/>
          </a:p>
        </p:txBody>
      </p:sp>
      <p:sp>
        <p:nvSpPr>
          <p:cNvPr id="5" name="Text Placeholder 4">
            <a:extLst>
              <a:ext uri="{FF2B5EF4-FFF2-40B4-BE49-F238E27FC236}">
                <a16:creationId xmlns:a16="http://schemas.microsoft.com/office/drawing/2014/main" id="{36C938BC-98C2-4086-8806-A81F986665C4}"/>
              </a:ext>
            </a:extLst>
          </p:cNvPr>
          <p:cNvSpPr>
            <a:spLocks noGrp="1"/>
          </p:cNvSpPr>
          <p:nvPr>
            <p:ph type="body" sz="quarter" idx="11"/>
          </p:nvPr>
        </p:nvSpPr>
        <p:spPr>
          <a:xfrm>
            <a:off x="7102764" y="1440000"/>
            <a:ext cx="4620924" cy="4932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a:extLst>
              <a:ext uri="{FF2B5EF4-FFF2-40B4-BE49-F238E27FC236}">
                <a16:creationId xmlns:a16="http://schemas.microsoft.com/office/drawing/2014/main" id="{462640D2-2C51-423D-BB94-61499A398EDC}"/>
              </a:ext>
            </a:extLst>
          </p:cNvPr>
          <p:cNvCxnSpPr/>
          <p:nvPr userDrawn="1"/>
        </p:nvCxnSpPr>
        <p:spPr>
          <a:xfrm>
            <a:off x="6665539" y="1440000"/>
            <a:ext cx="0" cy="4932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74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01C3-11CD-4A4C-91BB-C197DB34D986}"/>
              </a:ext>
            </a:extLst>
          </p:cNvPr>
          <p:cNvSpPr>
            <a:spLocks noGrp="1"/>
          </p:cNvSpPr>
          <p:nvPr>
            <p:ph type="title"/>
          </p:nvPr>
        </p:nvSpPr>
        <p:spPr/>
        <p:txBody>
          <a:bodyPr/>
          <a:lstStyle/>
          <a:p>
            <a:r>
              <a:rPr lang="en-US"/>
              <a:t>Click to edit Master title style</a:t>
            </a:r>
            <a:endParaRPr lang="en-GB"/>
          </a:p>
        </p:txBody>
      </p:sp>
      <p:sp>
        <p:nvSpPr>
          <p:cNvPr id="4" name="Chart Placeholder 3">
            <a:extLst>
              <a:ext uri="{FF2B5EF4-FFF2-40B4-BE49-F238E27FC236}">
                <a16:creationId xmlns:a16="http://schemas.microsoft.com/office/drawing/2014/main" id="{A50C3029-DC74-4660-ABAB-D149A27D9D9E}"/>
              </a:ext>
            </a:extLst>
          </p:cNvPr>
          <p:cNvSpPr>
            <a:spLocks noGrp="1"/>
          </p:cNvSpPr>
          <p:nvPr>
            <p:ph type="chart" sz="quarter" idx="10"/>
          </p:nvPr>
        </p:nvSpPr>
        <p:spPr>
          <a:xfrm>
            <a:off x="468313" y="1440000"/>
            <a:ext cx="5220000" cy="4932362"/>
          </a:xfrm>
        </p:spPr>
        <p:txBody>
          <a:bodyPr anchor="b" anchorCtr="0"/>
          <a:lstStyle>
            <a:lvl1pPr marL="0" indent="0">
              <a:buNone/>
              <a:defRPr/>
            </a:lvl1pPr>
          </a:lstStyle>
          <a:p>
            <a:r>
              <a:rPr lang="en-US"/>
              <a:t>Click icon to add chart</a:t>
            </a:r>
            <a:endParaRPr lang="en-GB"/>
          </a:p>
        </p:txBody>
      </p:sp>
      <p:sp>
        <p:nvSpPr>
          <p:cNvPr id="5" name="Chart Placeholder 3">
            <a:extLst>
              <a:ext uri="{FF2B5EF4-FFF2-40B4-BE49-F238E27FC236}">
                <a16:creationId xmlns:a16="http://schemas.microsoft.com/office/drawing/2014/main" id="{3A7FB62F-CEBF-41FB-9E13-3F7CF2000073}"/>
              </a:ext>
            </a:extLst>
          </p:cNvPr>
          <p:cNvSpPr>
            <a:spLocks noGrp="1"/>
          </p:cNvSpPr>
          <p:nvPr>
            <p:ph type="chart" sz="quarter" idx="11"/>
          </p:nvPr>
        </p:nvSpPr>
        <p:spPr>
          <a:xfrm>
            <a:off x="6503687" y="1440000"/>
            <a:ext cx="5220000" cy="4932362"/>
          </a:xfrm>
        </p:spPr>
        <p:txBody>
          <a:bodyPr anchor="b" anchorCtr="0"/>
          <a:lstStyle>
            <a:lvl1pPr marL="0" indent="0">
              <a:buNone/>
              <a:defRPr/>
            </a:lvl1pPr>
          </a:lstStyle>
          <a:p>
            <a:r>
              <a:rPr lang="en-US"/>
              <a:t>Click icon to add chart</a:t>
            </a:r>
            <a:endParaRPr lang="en-GB"/>
          </a:p>
        </p:txBody>
      </p:sp>
      <p:cxnSp>
        <p:nvCxnSpPr>
          <p:cNvPr id="6" name="Straight Connector 5">
            <a:extLst>
              <a:ext uri="{FF2B5EF4-FFF2-40B4-BE49-F238E27FC236}">
                <a16:creationId xmlns:a16="http://schemas.microsoft.com/office/drawing/2014/main" id="{23CDBE49-EF39-4299-967C-C8A649DADA86}"/>
              </a:ext>
            </a:extLst>
          </p:cNvPr>
          <p:cNvCxnSpPr/>
          <p:nvPr userDrawn="1"/>
        </p:nvCxnSpPr>
        <p:spPr>
          <a:xfrm>
            <a:off x="6096000" y="1440000"/>
            <a:ext cx="0" cy="500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793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Graphs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01C3-11CD-4A4C-91BB-C197DB34D986}"/>
              </a:ext>
            </a:extLst>
          </p:cNvPr>
          <p:cNvSpPr>
            <a:spLocks noGrp="1"/>
          </p:cNvSpPr>
          <p:nvPr>
            <p:ph type="title"/>
          </p:nvPr>
        </p:nvSpPr>
        <p:spPr/>
        <p:txBody>
          <a:bodyPr/>
          <a:lstStyle/>
          <a:p>
            <a:r>
              <a:rPr lang="en-US"/>
              <a:t>Click to edit Master title style</a:t>
            </a:r>
            <a:endParaRPr lang="en-GB"/>
          </a:p>
        </p:txBody>
      </p:sp>
      <p:sp>
        <p:nvSpPr>
          <p:cNvPr id="4" name="Chart Placeholder 3">
            <a:extLst>
              <a:ext uri="{FF2B5EF4-FFF2-40B4-BE49-F238E27FC236}">
                <a16:creationId xmlns:a16="http://schemas.microsoft.com/office/drawing/2014/main" id="{A50C3029-DC74-4660-ABAB-D149A27D9D9E}"/>
              </a:ext>
            </a:extLst>
          </p:cNvPr>
          <p:cNvSpPr>
            <a:spLocks noGrp="1"/>
          </p:cNvSpPr>
          <p:nvPr>
            <p:ph type="chart" sz="quarter" idx="10"/>
          </p:nvPr>
        </p:nvSpPr>
        <p:spPr>
          <a:xfrm>
            <a:off x="468313" y="1440000"/>
            <a:ext cx="5220000" cy="3481964"/>
          </a:xfrm>
        </p:spPr>
        <p:txBody>
          <a:bodyPr anchor="b" anchorCtr="0"/>
          <a:lstStyle>
            <a:lvl1pPr marL="0" indent="0">
              <a:buNone/>
              <a:defRPr/>
            </a:lvl1pPr>
          </a:lstStyle>
          <a:p>
            <a:r>
              <a:rPr lang="en-US"/>
              <a:t>Click icon to add chart</a:t>
            </a:r>
            <a:endParaRPr lang="en-GB"/>
          </a:p>
        </p:txBody>
      </p:sp>
      <p:sp>
        <p:nvSpPr>
          <p:cNvPr id="5" name="Chart Placeholder 3">
            <a:extLst>
              <a:ext uri="{FF2B5EF4-FFF2-40B4-BE49-F238E27FC236}">
                <a16:creationId xmlns:a16="http://schemas.microsoft.com/office/drawing/2014/main" id="{3A7FB62F-CEBF-41FB-9E13-3F7CF2000073}"/>
              </a:ext>
            </a:extLst>
          </p:cNvPr>
          <p:cNvSpPr>
            <a:spLocks noGrp="1"/>
          </p:cNvSpPr>
          <p:nvPr>
            <p:ph type="chart" sz="quarter" idx="11"/>
          </p:nvPr>
        </p:nvSpPr>
        <p:spPr>
          <a:xfrm>
            <a:off x="6503687" y="1440000"/>
            <a:ext cx="5220000" cy="3481964"/>
          </a:xfrm>
        </p:spPr>
        <p:txBody>
          <a:bodyPr anchor="b" anchorCtr="0"/>
          <a:lstStyle>
            <a:lvl1pPr marL="0" indent="0">
              <a:buNone/>
              <a:defRPr/>
            </a:lvl1pPr>
          </a:lstStyle>
          <a:p>
            <a:r>
              <a:rPr lang="en-US"/>
              <a:t>Click icon to add chart</a:t>
            </a:r>
            <a:endParaRPr lang="en-GB"/>
          </a:p>
        </p:txBody>
      </p:sp>
      <p:sp>
        <p:nvSpPr>
          <p:cNvPr id="6" name="Text Placeholder 4">
            <a:extLst>
              <a:ext uri="{FF2B5EF4-FFF2-40B4-BE49-F238E27FC236}">
                <a16:creationId xmlns:a16="http://schemas.microsoft.com/office/drawing/2014/main" id="{A2B0581F-9FDA-4AD0-BC45-F31211BDC2C5}"/>
              </a:ext>
            </a:extLst>
          </p:cNvPr>
          <p:cNvSpPr>
            <a:spLocks noGrp="1"/>
          </p:cNvSpPr>
          <p:nvPr>
            <p:ph type="body" sz="quarter" idx="12"/>
          </p:nvPr>
        </p:nvSpPr>
        <p:spPr>
          <a:xfrm>
            <a:off x="468313" y="5112000"/>
            <a:ext cx="5220000" cy="1325418"/>
          </a:xfrm>
        </p:spPr>
        <p:txBody>
          <a:bodyPr tIns="252000"/>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7" name="Text Placeholder 4">
            <a:extLst>
              <a:ext uri="{FF2B5EF4-FFF2-40B4-BE49-F238E27FC236}">
                <a16:creationId xmlns:a16="http://schemas.microsoft.com/office/drawing/2014/main" id="{36F05837-EADA-4917-89B3-10AF3008164B}"/>
              </a:ext>
            </a:extLst>
          </p:cNvPr>
          <p:cNvSpPr>
            <a:spLocks noGrp="1"/>
          </p:cNvSpPr>
          <p:nvPr>
            <p:ph type="body" sz="quarter" idx="13"/>
          </p:nvPr>
        </p:nvSpPr>
        <p:spPr>
          <a:xfrm>
            <a:off x="6503687" y="5112000"/>
            <a:ext cx="5220000" cy="1325418"/>
          </a:xfrm>
        </p:spPr>
        <p:txBody>
          <a:bodyPr tIns="252000"/>
          <a:lstStyle>
            <a:lvl1pPr marL="0" indent="0">
              <a:buNone/>
              <a:defRPr sz="1600"/>
            </a:lvl1pPr>
            <a:lvl2pPr>
              <a:defRPr sz="1600"/>
            </a:lvl2pPr>
            <a:lvl3pPr>
              <a:defRPr sz="1600"/>
            </a:lvl3pPr>
            <a:lvl4pPr>
              <a:defRPr sz="1600"/>
            </a:lvl4pPr>
            <a:lvl5pPr>
              <a:defRPr sz="1600"/>
            </a:lvl5pPr>
          </a:lstStyle>
          <a:p>
            <a:pPr lvl="0"/>
            <a:r>
              <a:rPr lang="en-US"/>
              <a:t>Click to edit Master text styles</a:t>
            </a:r>
          </a:p>
        </p:txBody>
      </p:sp>
      <p:cxnSp>
        <p:nvCxnSpPr>
          <p:cNvPr id="8" name="Straight Connector 7">
            <a:extLst>
              <a:ext uri="{FF2B5EF4-FFF2-40B4-BE49-F238E27FC236}">
                <a16:creationId xmlns:a16="http://schemas.microsoft.com/office/drawing/2014/main" id="{1A1BE999-8ADE-4261-A769-DC8DC4B4316F}"/>
              </a:ext>
            </a:extLst>
          </p:cNvPr>
          <p:cNvCxnSpPr/>
          <p:nvPr userDrawn="1"/>
        </p:nvCxnSpPr>
        <p:spPr>
          <a:xfrm>
            <a:off x="6096000" y="1440000"/>
            <a:ext cx="0" cy="5004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22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01C3-11CD-4A4C-91BB-C197DB34D986}"/>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57E725C8-05BF-4EAE-B31E-2029665A8147}"/>
              </a:ext>
            </a:extLst>
          </p:cNvPr>
          <p:cNvSpPr>
            <a:spLocks noGrp="1"/>
          </p:cNvSpPr>
          <p:nvPr>
            <p:ph type="tbl" sz="quarter" idx="10"/>
          </p:nvPr>
        </p:nvSpPr>
        <p:spPr>
          <a:xfrm>
            <a:off x="468313" y="1440000"/>
            <a:ext cx="11197214" cy="4679950"/>
          </a:xfrm>
        </p:spPr>
        <p:txBody>
          <a:bodyPr anchor="b" anchorCtr="0"/>
          <a:lstStyle>
            <a:lvl1pPr marL="0" indent="0">
              <a:buNone/>
              <a:defRPr/>
            </a:lvl1pPr>
          </a:lstStyle>
          <a:p>
            <a:r>
              <a:rPr lang="en-US"/>
              <a:t>Click icon to add table</a:t>
            </a:r>
            <a:endParaRPr lang="en-GB"/>
          </a:p>
        </p:txBody>
      </p:sp>
    </p:spTree>
    <p:extLst>
      <p:ext uri="{BB962C8B-B14F-4D97-AF65-F5344CB8AC3E}">
        <p14:creationId xmlns:p14="http://schemas.microsoft.com/office/powerpoint/2010/main" val="1320687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ab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01C3-11CD-4A4C-91BB-C197DB34D986}"/>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57E725C8-05BF-4EAE-B31E-2029665A8147}"/>
              </a:ext>
            </a:extLst>
          </p:cNvPr>
          <p:cNvSpPr>
            <a:spLocks noGrp="1"/>
          </p:cNvSpPr>
          <p:nvPr>
            <p:ph type="tbl" sz="quarter" idx="10"/>
          </p:nvPr>
        </p:nvSpPr>
        <p:spPr>
          <a:xfrm>
            <a:off x="468312" y="1440000"/>
            <a:ext cx="5760000" cy="4679950"/>
          </a:xfrm>
        </p:spPr>
        <p:txBody>
          <a:bodyPr anchor="b" anchorCtr="0"/>
          <a:lstStyle>
            <a:lvl1pPr marL="0" indent="0">
              <a:buNone/>
              <a:defRPr/>
            </a:lvl1pPr>
          </a:lstStyle>
          <a:p>
            <a:r>
              <a:rPr lang="en-US"/>
              <a:t>Click icon to add table</a:t>
            </a:r>
            <a:endParaRPr lang="en-GB"/>
          </a:p>
        </p:txBody>
      </p:sp>
      <p:sp>
        <p:nvSpPr>
          <p:cNvPr id="5" name="Text Placeholder 4">
            <a:extLst>
              <a:ext uri="{FF2B5EF4-FFF2-40B4-BE49-F238E27FC236}">
                <a16:creationId xmlns:a16="http://schemas.microsoft.com/office/drawing/2014/main" id="{6E984E33-F587-4CB5-A127-24E9841EC70F}"/>
              </a:ext>
            </a:extLst>
          </p:cNvPr>
          <p:cNvSpPr>
            <a:spLocks noGrp="1"/>
          </p:cNvSpPr>
          <p:nvPr>
            <p:ph type="body" sz="quarter" idx="11"/>
          </p:nvPr>
        </p:nvSpPr>
        <p:spPr>
          <a:xfrm>
            <a:off x="7101288" y="1440000"/>
            <a:ext cx="4622400" cy="4679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a:extLst>
              <a:ext uri="{FF2B5EF4-FFF2-40B4-BE49-F238E27FC236}">
                <a16:creationId xmlns:a16="http://schemas.microsoft.com/office/drawing/2014/main" id="{53D9E73B-2D27-43BC-8F5E-BCDFB14E35A1}"/>
              </a:ext>
            </a:extLst>
          </p:cNvPr>
          <p:cNvCxnSpPr/>
          <p:nvPr userDrawn="1"/>
        </p:nvCxnSpPr>
        <p:spPr>
          <a:xfrm>
            <a:off x="6664800" y="1440000"/>
            <a:ext cx="0" cy="4680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479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01C3-11CD-4A4C-91BB-C197DB34D98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08677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peaker Biograph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01C3-11CD-4A4C-91BB-C197DB34D986}"/>
              </a:ext>
            </a:extLst>
          </p:cNvPr>
          <p:cNvSpPr>
            <a:spLocks noGrp="1"/>
          </p:cNvSpPr>
          <p:nvPr>
            <p:ph type="title"/>
          </p:nvPr>
        </p:nvSpPr>
        <p:spPr/>
        <p:txBody>
          <a:bodyPr/>
          <a:lstStyle/>
          <a:p>
            <a:r>
              <a:rPr lang="en-US"/>
              <a:t>Click to edit Master title style</a:t>
            </a:r>
            <a:endParaRPr lang="en-GB"/>
          </a:p>
        </p:txBody>
      </p:sp>
      <p:sp>
        <p:nvSpPr>
          <p:cNvPr id="7" name="Picture Placeholder 6">
            <a:extLst>
              <a:ext uri="{FF2B5EF4-FFF2-40B4-BE49-F238E27FC236}">
                <a16:creationId xmlns:a16="http://schemas.microsoft.com/office/drawing/2014/main" id="{165CE813-D88B-4A24-B896-586963397CE5}"/>
              </a:ext>
            </a:extLst>
          </p:cNvPr>
          <p:cNvSpPr>
            <a:spLocks noGrp="1"/>
          </p:cNvSpPr>
          <p:nvPr>
            <p:ph type="pic" sz="quarter" idx="10"/>
          </p:nvPr>
        </p:nvSpPr>
        <p:spPr>
          <a:xfrm>
            <a:off x="468760" y="1440000"/>
            <a:ext cx="1440000" cy="1440000"/>
          </a:xfrm>
          <a:prstGeom prst="ellipse">
            <a:avLst/>
          </a:prstGeom>
          <a:solidFill>
            <a:schemeClr val="bg1">
              <a:lumMod val="95000"/>
            </a:schemeClr>
          </a:solidFill>
          <a:effectLst>
            <a:outerShdw blurRad="50800" dist="38100" dir="2700000" algn="tl" rotWithShape="0">
              <a:prstClr val="black">
                <a:alpha val="40000"/>
              </a:prstClr>
            </a:outerShdw>
          </a:effectLst>
        </p:spPr>
        <p:txBody>
          <a:bodyPr anchor="ctr" anchorCtr="0"/>
          <a:lstStyle>
            <a:lvl1pPr marL="0" indent="0" algn="ctr">
              <a:buNone/>
              <a:defRPr/>
            </a:lvl1pPr>
          </a:lstStyle>
          <a:p>
            <a:r>
              <a:rPr lang="en-US"/>
              <a:t>Click icon to add picture</a:t>
            </a:r>
            <a:endParaRPr lang="en-GB"/>
          </a:p>
        </p:txBody>
      </p:sp>
      <p:sp>
        <p:nvSpPr>
          <p:cNvPr id="8" name="Picture Placeholder 6">
            <a:extLst>
              <a:ext uri="{FF2B5EF4-FFF2-40B4-BE49-F238E27FC236}">
                <a16:creationId xmlns:a16="http://schemas.microsoft.com/office/drawing/2014/main" id="{32584506-9FBD-4FBC-BFDD-1F4FFCCA45FB}"/>
              </a:ext>
            </a:extLst>
          </p:cNvPr>
          <p:cNvSpPr>
            <a:spLocks noGrp="1"/>
          </p:cNvSpPr>
          <p:nvPr>
            <p:ph type="pic" sz="quarter" idx="11"/>
          </p:nvPr>
        </p:nvSpPr>
        <p:spPr>
          <a:xfrm>
            <a:off x="468760" y="3258001"/>
            <a:ext cx="1440000" cy="1440000"/>
          </a:xfrm>
          <a:prstGeom prst="ellipse">
            <a:avLst/>
          </a:prstGeom>
          <a:solidFill>
            <a:schemeClr val="bg1">
              <a:lumMod val="95000"/>
            </a:schemeClr>
          </a:solidFill>
          <a:effectLst>
            <a:outerShdw blurRad="50800" dist="38100" dir="2700000" algn="tl" rotWithShape="0">
              <a:prstClr val="black">
                <a:alpha val="40000"/>
              </a:prstClr>
            </a:outerShdw>
          </a:effectLst>
        </p:spPr>
        <p:txBody>
          <a:bodyPr anchor="ctr" anchorCtr="0"/>
          <a:lstStyle>
            <a:lvl1pPr marL="0" indent="0" algn="ctr">
              <a:buNone/>
              <a:defRPr/>
            </a:lvl1pPr>
          </a:lstStyle>
          <a:p>
            <a:r>
              <a:rPr lang="en-US"/>
              <a:t>Click icon to add picture</a:t>
            </a:r>
            <a:endParaRPr lang="en-GB"/>
          </a:p>
        </p:txBody>
      </p:sp>
      <p:sp>
        <p:nvSpPr>
          <p:cNvPr id="9" name="Picture Placeholder 6">
            <a:extLst>
              <a:ext uri="{FF2B5EF4-FFF2-40B4-BE49-F238E27FC236}">
                <a16:creationId xmlns:a16="http://schemas.microsoft.com/office/drawing/2014/main" id="{76FB9CAE-CCD9-421E-B7ED-C05CFE4BAA39}"/>
              </a:ext>
            </a:extLst>
          </p:cNvPr>
          <p:cNvSpPr>
            <a:spLocks noGrp="1"/>
          </p:cNvSpPr>
          <p:nvPr>
            <p:ph type="pic" sz="quarter" idx="12"/>
          </p:nvPr>
        </p:nvSpPr>
        <p:spPr>
          <a:xfrm>
            <a:off x="468760" y="5076002"/>
            <a:ext cx="1440000" cy="1440000"/>
          </a:xfrm>
          <a:prstGeom prst="ellipse">
            <a:avLst/>
          </a:prstGeom>
          <a:solidFill>
            <a:schemeClr val="bg1">
              <a:lumMod val="95000"/>
            </a:schemeClr>
          </a:solidFill>
          <a:effectLst>
            <a:outerShdw blurRad="50800" dist="38100" dir="2700000" algn="tl" rotWithShape="0">
              <a:prstClr val="black">
                <a:alpha val="40000"/>
              </a:prstClr>
            </a:outerShdw>
          </a:effectLst>
        </p:spPr>
        <p:txBody>
          <a:bodyPr anchor="ctr" anchorCtr="0"/>
          <a:lstStyle>
            <a:lvl1pPr marL="0" indent="0" algn="ctr">
              <a:buNone/>
              <a:defRPr/>
            </a:lvl1pPr>
          </a:lstStyle>
          <a:p>
            <a:r>
              <a:rPr lang="en-US"/>
              <a:t>Click icon to add picture</a:t>
            </a:r>
            <a:endParaRPr lang="en-GB"/>
          </a:p>
        </p:txBody>
      </p:sp>
      <p:sp>
        <p:nvSpPr>
          <p:cNvPr id="10" name="Picture Placeholder 6">
            <a:extLst>
              <a:ext uri="{FF2B5EF4-FFF2-40B4-BE49-F238E27FC236}">
                <a16:creationId xmlns:a16="http://schemas.microsoft.com/office/drawing/2014/main" id="{87D7B02B-0CE6-4EFE-AD26-D2D733B47048}"/>
              </a:ext>
            </a:extLst>
          </p:cNvPr>
          <p:cNvSpPr>
            <a:spLocks noGrp="1"/>
          </p:cNvSpPr>
          <p:nvPr>
            <p:ph type="pic" sz="quarter" idx="13"/>
          </p:nvPr>
        </p:nvSpPr>
        <p:spPr>
          <a:xfrm>
            <a:off x="6249193" y="1439725"/>
            <a:ext cx="1440000" cy="1440000"/>
          </a:xfrm>
          <a:prstGeom prst="ellipse">
            <a:avLst/>
          </a:prstGeom>
          <a:solidFill>
            <a:schemeClr val="bg1">
              <a:lumMod val="95000"/>
            </a:schemeClr>
          </a:solidFill>
          <a:effectLst>
            <a:outerShdw blurRad="50800" dist="38100" dir="2700000" algn="tl" rotWithShape="0">
              <a:prstClr val="black">
                <a:alpha val="40000"/>
              </a:prstClr>
            </a:outerShdw>
          </a:effectLst>
        </p:spPr>
        <p:txBody>
          <a:bodyPr anchor="ctr" anchorCtr="0"/>
          <a:lstStyle>
            <a:lvl1pPr marL="0" indent="0" algn="ctr">
              <a:buNone/>
              <a:defRPr/>
            </a:lvl1pPr>
          </a:lstStyle>
          <a:p>
            <a:r>
              <a:rPr lang="en-US"/>
              <a:t>Click icon to add picture</a:t>
            </a:r>
            <a:endParaRPr lang="en-GB"/>
          </a:p>
        </p:txBody>
      </p:sp>
      <p:sp>
        <p:nvSpPr>
          <p:cNvPr id="11" name="Picture Placeholder 6">
            <a:extLst>
              <a:ext uri="{FF2B5EF4-FFF2-40B4-BE49-F238E27FC236}">
                <a16:creationId xmlns:a16="http://schemas.microsoft.com/office/drawing/2014/main" id="{AE5C3F9E-8BCA-45BD-BC23-BC9012B33CF8}"/>
              </a:ext>
            </a:extLst>
          </p:cNvPr>
          <p:cNvSpPr>
            <a:spLocks noGrp="1"/>
          </p:cNvSpPr>
          <p:nvPr>
            <p:ph type="pic" sz="quarter" idx="14"/>
          </p:nvPr>
        </p:nvSpPr>
        <p:spPr>
          <a:xfrm>
            <a:off x="6249193" y="3257863"/>
            <a:ext cx="1440000" cy="1440000"/>
          </a:xfrm>
          <a:prstGeom prst="ellipse">
            <a:avLst/>
          </a:prstGeom>
          <a:solidFill>
            <a:schemeClr val="bg1">
              <a:lumMod val="95000"/>
            </a:schemeClr>
          </a:solidFill>
          <a:effectLst>
            <a:outerShdw blurRad="50800" dist="38100" dir="2700000" algn="tl" rotWithShape="0">
              <a:prstClr val="black">
                <a:alpha val="40000"/>
              </a:prstClr>
            </a:outerShdw>
          </a:effectLst>
        </p:spPr>
        <p:txBody>
          <a:bodyPr anchor="ctr" anchorCtr="0"/>
          <a:lstStyle>
            <a:lvl1pPr marL="0" indent="0" algn="ctr">
              <a:buNone/>
              <a:defRPr/>
            </a:lvl1pPr>
          </a:lstStyle>
          <a:p>
            <a:r>
              <a:rPr lang="en-US"/>
              <a:t>Click icon to add picture</a:t>
            </a:r>
            <a:endParaRPr lang="en-GB"/>
          </a:p>
        </p:txBody>
      </p:sp>
      <p:sp>
        <p:nvSpPr>
          <p:cNvPr id="12" name="Picture Placeholder 6">
            <a:extLst>
              <a:ext uri="{FF2B5EF4-FFF2-40B4-BE49-F238E27FC236}">
                <a16:creationId xmlns:a16="http://schemas.microsoft.com/office/drawing/2014/main" id="{548C63A2-56A4-41D3-84F7-BDF5E9223E67}"/>
              </a:ext>
            </a:extLst>
          </p:cNvPr>
          <p:cNvSpPr>
            <a:spLocks noGrp="1"/>
          </p:cNvSpPr>
          <p:nvPr>
            <p:ph type="pic" sz="quarter" idx="15"/>
          </p:nvPr>
        </p:nvSpPr>
        <p:spPr>
          <a:xfrm>
            <a:off x="6249193" y="5076002"/>
            <a:ext cx="1440000" cy="1440000"/>
          </a:xfrm>
          <a:prstGeom prst="ellipse">
            <a:avLst/>
          </a:prstGeom>
          <a:solidFill>
            <a:schemeClr val="bg1">
              <a:lumMod val="95000"/>
            </a:schemeClr>
          </a:solidFill>
          <a:effectLst>
            <a:outerShdw blurRad="50800" dist="38100" dir="2700000" algn="tl" rotWithShape="0">
              <a:prstClr val="black">
                <a:alpha val="40000"/>
              </a:prstClr>
            </a:outerShdw>
          </a:effectLst>
        </p:spPr>
        <p:txBody>
          <a:bodyPr anchor="ctr" anchorCtr="0"/>
          <a:lstStyle>
            <a:lvl1pPr marL="0" indent="0" algn="ctr">
              <a:buNone/>
              <a:defRPr/>
            </a:lvl1pPr>
          </a:lstStyle>
          <a:p>
            <a:r>
              <a:rPr lang="en-US"/>
              <a:t>Click icon to add picture</a:t>
            </a:r>
            <a:endParaRPr lang="en-GB"/>
          </a:p>
        </p:txBody>
      </p:sp>
      <p:sp>
        <p:nvSpPr>
          <p:cNvPr id="14" name="Text Placeholder 13">
            <a:extLst>
              <a:ext uri="{FF2B5EF4-FFF2-40B4-BE49-F238E27FC236}">
                <a16:creationId xmlns:a16="http://schemas.microsoft.com/office/drawing/2014/main" id="{A91FA10F-F7F2-4F22-A5AA-930D721E21AB}"/>
              </a:ext>
            </a:extLst>
          </p:cNvPr>
          <p:cNvSpPr>
            <a:spLocks noGrp="1"/>
          </p:cNvSpPr>
          <p:nvPr>
            <p:ph type="body" sz="quarter" idx="16"/>
          </p:nvPr>
        </p:nvSpPr>
        <p:spPr>
          <a:xfrm>
            <a:off x="2189447" y="1439725"/>
            <a:ext cx="3240000" cy="1440000"/>
          </a:xfrm>
        </p:spPr>
        <p:txBody>
          <a:bodyPr/>
          <a:lstStyle>
            <a:lvl1pPr marL="0" indent="0">
              <a:buNone/>
              <a:defRPr sz="1600"/>
            </a:lvl1pPr>
          </a:lstStyle>
          <a:p>
            <a:pPr lvl="0"/>
            <a:r>
              <a:rPr lang="en-US"/>
              <a:t>Click to edit Master text styles</a:t>
            </a:r>
          </a:p>
        </p:txBody>
      </p:sp>
      <p:sp>
        <p:nvSpPr>
          <p:cNvPr id="15" name="Text Placeholder 13">
            <a:extLst>
              <a:ext uri="{FF2B5EF4-FFF2-40B4-BE49-F238E27FC236}">
                <a16:creationId xmlns:a16="http://schemas.microsoft.com/office/drawing/2014/main" id="{AAC3BDBF-6DD2-42B8-B028-A27ABAB93C92}"/>
              </a:ext>
            </a:extLst>
          </p:cNvPr>
          <p:cNvSpPr>
            <a:spLocks noGrp="1"/>
          </p:cNvSpPr>
          <p:nvPr>
            <p:ph type="body" sz="quarter" idx="17"/>
          </p:nvPr>
        </p:nvSpPr>
        <p:spPr>
          <a:xfrm>
            <a:off x="7971767" y="1439725"/>
            <a:ext cx="3240000" cy="1440000"/>
          </a:xfrm>
        </p:spPr>
        <p:txBody>
          <a:bodyPr/>
          <a:lstStyle>
            <a:lvl1pPr marL="0" indent="0">
              <a:buNone/>
              <a:defRPr sz="1600"/>
            </a:lvl1pPr>
          </a:lstStyle>
          <a:p>
            <a:pPr lvl="0"/>
            <a:r>
              <a:rPr lang="en-US"/>
              <a:t>Click to edit Master text styles</a:t>
            </a:r>
          </a:p>
        </p:txBody>
      </p:sp>
      <p:sp>
        <p:nvSpPr>
          <p:cNvPr id="16" name="Text Placeholder 13">
            <a:extLst>
              <a:ext uri="{FF2B5EF4-FFF2-40B4-BE49-F238E27FC236}">
                <a16:creationId xmlns:a16="http://schemas.microsoft.com/office/drawing/2014/main" id="{2870D99E-E4E5-484A-A3F1-A1B9E3E02CF5}"/>
              </a:ext>
            </a:extLst>
          </p:cNvPr>
          <p:cNvSpPr>
            <a:spLocks noGrp="1"/>
          </p:cNvSpPr>
          <p:nvPr>
            <p:ph type="body" sz="quarter" idx="18"/>
          </p:nvPr>
        </p:nvSpPr>
        <p:spPr>
          <a:xfrm>
            <a:off x="2189447" y="5083673"/>
            <a:ext cx="3240000" cy="1440000"/>
          </a:xfrm>
        </p:spPr>
        <p:txBody>
          <a:bodyPr/>
          <a:lstStyle>
            <a:lvl1pPr marL="0" indent="0">
              <a:buNone/>
              <a:defRPr sz="1600"/>
            </a:lvl1pPr>
          </a:lstStyle>
          <a:p>
            <a:pPr lvl="0"/>
            <a:r>
              <a:rPr lang="en-US"/>
              <a:t>Click to edit Master text styles</a:t>
            </a:r>
          </a:p>
        </p:txBody>
      </p:sp>
      <p:sp>
        <p:nvSpPr>
          <p:cNvPr id="17" name="Text Placeholder 13">
            <a:extLst>
              <a:ext uri="{FF2B5EF4-FFF2-40B4-BE49-F238E27FC236}">
                <a16:creationId xmlns:a16="http://schemas.microsoft.com/office/drawing/2014/main" id="{43430F37-7ECE-461E-BAA1-F014670B2D68}"/>
              </a:ext>
            </a:extLst>
          </p:cNvPr>
          <p:cNvSpPr>
            <a:spLocks noGrp="1"/>
          </p:cNvSpPr>
          <p:nvPr>
            <p:ph type="body" sz="quarter" idx="19"/>
          </p:nvPr>
        </p:nvSpPr>
        <p:spPr>
          <a:xfrm>
            <a:off x="2189446" y="3257863"/>
            <a:ext cx="3240000" cy="1440000"/>
          </a:xfrm>
        </p:spPr>
        <p:txBody>
          <a:bodyPr/>
          <a:lstStyle>
            <a:lvl1pPr marL="0" indent="0">
              <a:buNone/>
              <a:defRPr sz="1600"/>
            </a:lvl1pPr>
          </a:lstStyle>
          <a:p>
            <a:pPr lvl="0"/>
            <a:r>
              <a:rPr lang="en-US"/>
              <a:t>Click to edit Master text styles</a:t>
            </a:r>
          </a:p>
        </p:txBody>
      </p:sp>
      <p:sp>
        <p:nvSpPr>
          <p:cNvPr id="18" name="Text Placeholder 13">
            <a:extLst>
              <a:ext uri="{FF2B5EF4-FFF2-40B4-BE49-F238E27FC236}">
                <a16:creationId xmlns:a16="http://schemas.microsoft.com/office/drawing/2014/main" id="{2B31B7DE-6356-42EC-BFDB-F766B3B1AE31}"/>
              </a:ext>
            </a:extLst>
          </p:cNvPr>
          <p:cNvSpPr>
            <a:spLocks noGrp="1"/>
          </p:cNvSpPr>
          <p:nvPr>
            <p:ph type="body" sz="quarter" idx="20"/>
          </p:nvPr>
        </p:nvSpPr>
        <p:spPr>
          <a:xfrm>
            <a:off x="7971767" y="3257863"/>
            <a:ext cx="3240000" cy="1440000"/>
          </a:xfrm>
        </p:spPr>
        <p:txBody>
          <a:bodyPr/>
          <a:lstStyle>
            <a:lvl1pPr marL="0" indent="0">
              <a:buNone/>
              <a:defRPr sz="1600"/>
            </a:lvl1pPr>
          </a:lstStyle>
          <a:p>
            <a:pPr lvl="0"/>
            <a:r>
              <a:rPr lang="en-US"/>
              <a:t>Click to edit Master text styles</a:t>
            </a:r>
          </a:p>
        </p:txBody>
      </p:sp>
      <p:sp>
        <p:nvSpPr>
          <p:cNvPr id="19" name="Text Placeholder 13">
            <a:extLst>
              <a:ext uri="{FF2B5EF4-FFF2-40B4-BE49-F238E27FC236}">
                <a16:creationId xmlns:a16="http://schemas.microsoft.com/office/drawing/2014/main" id="{7E90DA9E-625E-408E-82EE-67FC480DEBAB}"/>
              </a:ext>
            </a:extLst>
          </p:cNvPr>
          <p:cNvSpPr>
            <a:spLocks noGrp="1"/>
          </p:cNvSpPr>
          <p:nvPr>
            <p:ph type="body" sz="quarter" idx="21"/>
          </p:nvPr>
        </p:nvSpPr>
        <p:spPr>
          <a:xfrm>
            <a:off x="7975245" y="5076002"/>
            <a:ext cx="3240000" cy="1440000"/>
          </a:xfrm>
        </p:spPr>
        <p:txBody>
          <a:bodyPr/>
          <a:lstStyle>
            <a:lvl1pPr marL="0" indent="0">
              <a:buNone/>
              <a:defRPr sz="1600"/>
            </a:lvl1pPr>
          </a:lstStyle>
          <a:p>
            <a:pPr lvl="0"/>
            <a:r>
              <a:rPr lang="en-US"/>
              <a:t>Click to edit Master text styles</a:t>
            </a:r>
          </a:p>
        </p:txBody>
      </p:sp>
      <p:cxnSp>
        <p:nvCxnSpPr>
          <p:cNvPr id="21" name="Straight Connector 20">
            <a:extLst>
              <a:ext uri="{FF2B5EF4-FFF2-40B4-BE49-F238E27FC236}">
                <a16:creationId xmlns:a16="http://schemas.microsoft.com/office/drawing/2014/main" id="{0FDA4420-8D79-4CFC-B629-104156D6F05E}"/>
              </a:ext>
            </a:extLst>
          </p:cNvPr>
          <p:cNvCxnSpPr/>
          <p:nvPr userDrawn="1"/>
        </p:nvCxnSpPr>
        <p:spPr>
          <a:xfrm>
            <a:off x="2049104" y="1439725"/>
            <a:ext cx="0" cy="1440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C207657-FFFD-4BED-9D54-563EFA443041}"/>
              </a:ext>
            </a:extLst>
          </p:cNvPr>
          <p:cNvCxnSpPr/>
          <p:nvPr userDrawn="1"/>
        </p:nvCxnSpPr>
        <p:spPr>
          <a:xfrm>
            <a:off x="2049103" y="3257863"/>
            <a:ext cx="0" cy="1440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5815D61-1731-4C7D-8FAA-BDCE2425EF3B}"/>
              </a:ext>
            </a:extLst>
          </p:cNvPr>
          <p:cNvCxnSpPr/>
          <p:nvPr userDrawn="1"/>
        </p:nvCxnSpPr>
        <p:spPr>
          <a:xfrm>
            <a:off x="2049104" y="5083673"/>
            <a:ext cx="0" cy="1440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6605A09-6EE9-4728-A284-F48DF8EBA1C6}"/>
              </a:ext>
            </a:extLst>
          </p:cNvPr>
          <p:cNvCxnSpPr/>
          <p:nvPr userDrawn="1"/>
        </p:nvCxnSpPr>
        <p:spPr>
          <a:xfrm>
            <a:off x="7830480" y="1439725"/>
            <a:ext cx="0" cy="1440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80EDBE-CBF7-461F-9479-7715DF93FB6C}"/>
              </a:ext>
            </a:extLst>
          </p:cNvPr>
          <p:cNvCxnSpPr/>
          <p:nvPr userDrawn="1"/>
        </p:nvCxnSpPr>
        <p:spPr>
          <a:xfrm>
            <a:off x="7830480" y="3257863"/>
            <a:ext cx="0" cy="1440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DD001DA-C9F4-4DD3-A63D-EC3B4C3FA800}"/>
              </a:ext>
            </a:extLst>
          </p:cNvPr>
          <p:cNvCxnSpPr/>
          <p:nvPr userDrawn="1"/>
        </p:nvCxnSpPr>
        <p:spPr>
          <a:xfrm>
            <a:off x="7832219" y="5076002"/>
            <a:ext cx="0" cy="1440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747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60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lumn with Text and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1CDB-36DF-4407-A494-EA423B63F246}"/>
              </a:ext>
            </a:extLst>
          </p:cNvPr>
          <p:cNvSpPr>
            <a:spLocks noGrp="1"/>
          </p:cNvSpPr>
          <p:nvPr>
            <p:ph type="title"/>
          </p:nvPr>
        </p:nvSpPr>
        <p:spPr>
          <a:xfrm>
            <a:off x="1" y="0"/>
            <a:ext cx="4400996" cy="2057400"/>
          </a:xfrm>
          <a:solidFill>
            <a:schemeClr val="bg2"/>
          </a:solidFill>
        </p:spPr>
        <p:txBody>
          <a:bodyPr lIns="360000" rIns="180000" anchor="ctr" anchorCtr="0"/>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DB867-6E7B-4CDA-8D69-B0D0AB51F222}"/>
              </a:ext>
            </a:extLst>
          </p:cNvPr>
          <p:cNvSpPr>
            <a:spLocks noGrp="1"/>
          </p:cNvSpPr>
          <p:nvPr>
            <p:ph type="pic" idx="1"/>
          </p:nvPr>
        </p:nvSpPr>
        <p:spPr>
          <a:xfrm>
            <a:off x="4756727" y="1440000"/>
            <a:ext cx="7435273" cy="4871745"/>
          </a:xfrm>
        </p:spPr>
        <p:txBody>
          <a:bodyPr anchor="b"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C033D8A-B37A-48CC-93DA-B9FF29864372}"/>
              </a:ext>
            </a:extLst>
          </p:cNvPr>
          <p:cNvSpPr>
            <a:spLocks noGrp="1"/>
          </p:cNvSpPr>
          <p:nvPr>
            <p:ph type="body" sz="half" idx="2"/>
          </p:nvPr>
        </p:nvSpPr>
        <p:spPr>
          <a:xfrm>
            <a:off x="1" y="2057400"/>
            <a:ext cx="4400996" cy="4800600"/>
          </a:xfrm>
          <a:solidFill>
            <a:schemeClr val="bg1">
              <a:lumMod val="85000"/>
              <a:alpha val="10196"/>
            </a:schemeClr>
          </a:solidFill>
        </p:spPr>
        <p:txBody>
          <a:bodyPr lIns="360000" tIns="180000" rIns="180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7674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DBB2-00B7-4F6D-AA2C-C22DE0E365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5E4C6C-60FC-4669-85E9-4C4B4F94E333}"/>
              </a:ext>
            </a:extLst>
          </p:cNvPr>
          <p:cNvSpPr>
            <a:spLocks noGrp="1"/>
          </p:cNvSpPr>
          <p:nvPr>
            <p:ph idx="1"/>
          </p:nvPr>
        </p:nvSpPr>
        <p:spPr>
          <a:xfrm>
            <a:off x="468000" y="1440000"/>
            <a:ext cx="10515600" cy="4351338"/>
          </a:xfrm>
        </p:spPr>
        <p:txBody>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2253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umn with Tex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31CDB-36DF-4407-A494-EA423B63F246}"/>
              </a:ext>
            </a:extLst>
          </p:cNvPr>
          <p:cNvSpPr>
            <a:spLocks noGrp="1"/>
          </p:cNvSpPr>
          <p:nvPr>
            <p:ph type="title"/>
          </p:nvPr>
        </p:nvSpPr>
        <p:spPr>
          <a:xfrm>
            <a:off x="1" y="0"/>
            <a:ext cx="4400996" cy="1274618"/>
          </a:xfrm>
          <a:solidFill>
            <a:schemeClr val="bg2"/>
          </a:solidFill>
        </p:spPr>
        <p:txBody>
          <a:bodyPr lIns="360000" rIns="180000" anchor="ctr" anchorCtr="0"/>
          <a:lstStyle>
            <a:lvl1pPr marL="0" marR="0" indent="0" algn="l" defTabSz="9144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3" name="Picture Placeholder 2">
            <a:extLst>
              <a:ext uri="{FF2B5EF4-FFF2-40B4-BE49-F238E27FC236}">
                <a16:creationId xmlns:a16="http://schemas.microsoft.com/office/drawing/2014/main" id="{783DB867-6E7B-4CDA-8D69-B0D0AB51F222}"/>
              </a:ext>
            </a:extLst>
          </p:cNvPr>
          <p:cNvSpPr>
            <a:spLocks noGrp="1"/>
          </p:cNvSpPr>
          <p:nvPr>
            <p:ph type="pic" idx="1"/>
          </p:nvPr>
        </p:nvSpPr>
        <p:spPr>
          <a:xfrm>
            <a:off x="4756727" y="1440000"/>
            <a:ext cx="7435273" cy="4871745"/>
          </a:xfrm>
        </p:spPr>
        <p:txBody>
          <a:bodyPr anchor="b"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5" name="Text Placeholder 4">
            <a:extLst>
              <a:ext uri="{FF2B5EF4-FFF2-40B4-BE49-F238E27FC236}">
                <a16:creationId xmlns:a16="http://schemas.microsoft.com/office/drawing/2014/main" id="{9514D90D-4F65-4C40-9B4C-8EAE6ADD5965}"/>
              </a:ext>
            </a:extLst>
          </p:cNvPr>
          <p:cNvSpPr>
            <a:spLocks noGrp="1"/>
          </p:cNvSpPr>
          <p:nvPr>
            <p:ph type="body" sz="quarter" idx="11"/>
          </p:nvPr>
        </p:nvSpPr>
        <p:spPr>
          <a:xfrm>
            <a:off x="0" y="1274618"/>
            <a:ext cx="4400996" cy="5583382"/>
          </a:xfrm>
          <a:solidFill>
            <a:schemeClr val="bg2"/>
          </a:solidFill>
        </p:spPr>
        <p:txBody>
          <a:bodyPr lIns="360000" tIns="360000" r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3058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and 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3DB867-6E7B-4CDA-8D69-B0D0AB51F222}"/>
              </a:ext>
            </a:extLst>
          </p:cNvPr>
          <p:cNvSpPr>
            <a:spLocks noGrp="1"/>
          </p:cNvSpPr>
          <p:nvPr>
            <p:ph type="pic" idx="1"/>
          </p:nvPr>
        </p:nvSpPr>
        <p:spPr>
          <a:xfrm>
            <a:off x="0" y="1440000"/>
            <a:ext cx="4756727" cy="5418000"/>
          </a:xfrm>
          <a:effectLst>
            <a:outerShdw blurRad="50800" dist="38100" algn="l" rotWithShape="0">
              <a:prstClr val="black">
                <a:alpha val="40000"/>
              </a:prstClr>
            </a:outerShdw>
          </a:effectLst>
        </p:spPr>
        <p:txBody>
          <a:bodyPr anchor="b"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6" name="Title 1">
            <a:extLst>
              <a:ext uri="{FF2B5EF4-FFF2-40B4-BE49-F238E27FC236}">
                <a16:creationId xmlns:a16="http://schemas.microsoft.com/office/drawing/2014/main" id="{8BF59893-3ABF-4E84-ABA7-79B87300650A}"/>
              </a:ext>
            </a:extLst>
          </p:cNvPr>
          <p:cNvSpPr>
            <a:spLocks noGrp="1"/>
          </p:cNvSpPr>
          <p:nvPr>
            <p:ph type="title"/>
          </p:nvPr>
        </p:nvSpPr>
        <p:spPr>
          <a:xfrm>
            <a:off x="468760" y="334800"/>
            <a:ext cx="8287327" cy="613930"/>
          </a:xfrm>
        </p:spPr>
        <p:txBody>
          <a:bodyPr/>
          <a:lstStyle/>
          <a:p>
            <a:r>
              <a:rPr lang="en-US"/>
              <a:t>Click to edit Master title style</a:t>
            </a:r>
            <a:endParaRPr lang="en-GB"/>
          </a:p>
        </p:txBody>
      </p:sp>
      <p:sp>
        <p:nvSpPr>
          <p:cNvPr id="7" name="Text Placeholder 4">
            <a:extLst>
              <a:ext uri="{FF2B5EF4-FFF2-40B4-BE49-F238E27FC236}">
                <a16:creationId xmlns:a16="http://schemas.microsoft.com/office/drawing/2014/main" id="{B4EC19F8-ECE9-49D4-8C5E-ACF30EC1006B}"/>
              </a:ext>
            </a:extLst>
          </p:cNvPr>
          <p:cNvSpPr>
            <a:spLocks noGrp="1"/>
          </p:cNvSpPr>
          <p:nvPr>
            <p:ph type="body" sz="quarter" idx="11"/>
          </p:nvPr>
        </p:nvSpPr>
        <p:spPr>
          <a:xfrm>
            <a:off x="5272487" y="1440000"/>
            <a:ext cx="6484083" cy="4938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06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A5097A-5A61-4868-8DC1-D8ED3360D222}"/>
              </a:ext>
            </a:extLst>
          </p:cNvPr>
          <p:cNvSpPr/>
          <p:nvPr userDrawn="1"/>
        </p:nvSpPr>
        <p:spPr>
          <a:xfrm>
            <a:off x="0" y="6204940"/>
            <a:ext cx="12192000" cy="653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FD7B26A-EF00-46B6-AC87-828915876582}"/>
              </a:ext>
            </a:extLst>
          </p:cNvPr>
          <p:cNvSpPr>
            <a:spLocks noGrp="1"/>
          </p:cNvSpPr>
          <p:nvPr>
            <p:ph type="title"/>
          </p:nvPr>
        </p:nvSpPr>
        <p:spPr>
          <a:xfrm>
            <a:off x="468760" y="2891129"/>
            <a:ext cx="8287327" cy="613930"/>
          </a:xfrm>
        </p:spPr>
        <p:txBody>
          <a:bodyPr/>
          <a:lstStyle/>
          <a:p>
            <a:r>
              <a:rPr lang="en-US"/>
              <a:t>Click to edit Master title style</a:t>
            </a:r>
            <a:endParaRPr lang="en-GB"/>
          </a:p>
        </p:txBody>
      </p:sp>
      <p:pic>
        <p:nvPicPr>
          <p:cNvPr id="5" name="Picture 4" descr="A picture containing drawing&#10;&#10;Description automatically generated">
            <a:extLst>
              <a:ext uri="{FF2B5EF4-FFF2-40B4-BE49-F238E27FC236}">
                <a16:creationId xmlns:a16="http://schemas.microsoft.com/office/drawing/2014/main" id="{4EA22E47-ADA3-48C4-958B-8DB537D5E2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9934" y="6315470"/>
            <a:ext cx="437538" cy="432000"/>
          </a:xfrm>
          <a:prstGeom prst="rect">
            <a:avLst/>
          </a:prstGeom>
        </p:spPr>
      </p:pic>
      <p:pic>
        <p:nvPicPr>
          <p:cNvPr id="7" name="Picture 6" descr="A picture containing guitar&#10;&#10;Description automatically generated">
            <a:extLst>
              <a:ext uri="{FF2B5EF4-FFF2-40B4-BE49-F238E27FC236}">
                <a16:creationId xmlns:a16="http://schemas.microsoft.com/office/drawing/2014/main" id="{361CD575-9902-43A0-BDA0-00228434A3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376" y="6315470"/>
            <a:ext cx="437538" cy="432000"/>
          </a:xfrm>
          <a:prstGeom prst="rect">
            <a:avLst/>
          </a:prstGeom>
        </p:spPr>
      </p:pic>
      <p:pic>
        <p:nvPicPr>
          <p:cNvPr id="9" name="Picture 8" descr="A picture containing bird&#10;&#10;Description automatically generated">
            <a:extLst>
              <a:ext uri="{FF2B5EF4-FFF2-40B4-BE49-F238E27FC236}">
                <a16:creationId xmlns:a16="http://schemas.microsoft.com/office/drawing/2014/main" id="{915F210A-7879-48BC-BA65-27233082A5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05717" y="6315470"/>
            <a:ext cx="432000" cy="432000"/>
          </a:xfrm>
          <a:prstGeom prst="rect">
            <a:avLst/>
          </a:prstGeom>
        </p:spPr>
      </p:pic>
      <p:pic>
        <p:nvPicPr>
          <p:cNvPr id="11" name="Picture 10" descr="A picture containing table, airplane, shirt&#10;&#10;Description automatically generated">
            <a:extLst>
              <a:ext uri="{FF2B5EF4-FFF2-40B4-BE49-F238E27FC236}">
                <a16:creationId xmlns:a16="http://schemas.microsoft.com/office/drawing/2014/main" id="{46335A0B-D183-48FE-98FD-369A4E244D6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297159" y="6315470"/>
            <a:ext cx="432000" cy="432000"/>
          </a:xfrm>
          <a:prstGeom prst="rect">
            <a:avLst/>
          </a:prstGeom>
        </p:spPr>
      </p:pic>
      <p:sp>
        <p:nvSpPr>
          <p:cNvPr id="14" name="Text Placeholder 13">
            <a:extLst>
              <a:ext uri="{FF2B5EF4-FFF2-40B4-BE49-F238E27FC236}">
                <a16:creationId xmlns:a16="http://schemas.microsoft.com/office/drawing/2014/main" id="{1E2E2759-3DCC-47DF-8325-4DB504352CBC}"/>
              </a:ext>
            </a:extLst>
          </p:cNvPr>
          <p:cNvSpPr>
            <a:spLocks noGrp="1"/>
          </p:cNvSpPr>
          <p:nvPr>
            <p:ph type="body" sz="quarter" idx="10" hasCustomPrompt="1"/>
          </p:nvPr>
        </p:nvSpPr>
        <p:spPr>
          <a:xfrm>
            <a:off x="998914" y="6301283"/>
            <a:ext cx="1773085" cy="460375"/>
          </a:xfrm>
        </p:spPr>
        <p:txBody>
          <a:bodyPr anchor="ctr" anchorCtr="0">
            <a:normAutofit/>
          </a:bodyPr>
          <a:lstStyle>
            <a:lvl1pPr marL="0" indent="0">
              <a:buNone/>
              <a:defRPr sz="1800">
                <a:solidFill>
                  <a:schemeClr val="bg1"/>
                </a:solidFill>
              </a:defRPr>
            </a:lvl1pPr>
          </a:lstStyle>
          <a:p>
            <a:pPr lvl="0"/>
            <a:r>
              <a:rPr lang="en-GB"/>
              <a:t>0800 085 3015</a:t>
            </a:r>
          </a:p>
        </p:txBody>
      </p:sp>
      <p:sp>
        <p:nvSpPr>
          <p:cNvPr id="15" name="Text Placeholder 13">
            <a:extLst>
              <a:ext uri="{FF2B5EF4-FFF2-40B4-BE49-F238E27FC236}">
                <a16:creationId xmlns:a16="http://schemas.microsoft.com/office/drawing/2014/main" id="{A7B96169-861C-4C5F-864D-D8382C4E3F6B}"/>
              </a:ext>
            </a:extLst>
          </p:cNvPr>
          <p:cNvSpPr>
            <a:spLocks noGrp="1"/>
          </p:cNvSpPr>
          <p:nvPr>
            <p:ph type="body" sz="quarter" idx="11" hasCustomPrompt="1"/>
          </p:nvPr>
        </p:nvSpPr>
        <p:spPr>
          <a:xfrm>
            <a:off x="7007472" y="6301283"/>
            <a:ext cx="1773085" cy="460375"/>
          </a:xfrm>
        </p:spPr>
        <p:txBody>
          <a:bodyPr anchor="ctr" anchorCtr="0">
            <a:normAutofit/>
          </a:bodyPr>
          <a:lstStyle>
            <a:lvl1pPr marL="0" indent="0">
              <a:buNone/>
              <a:defRPr sz="1800">
                <a:solidFill>
                  <a:schemeClr val="bg1"/>
                </a:solidFill>
              </a:defRPr>
            </a:lvl1pPr>
          </a:lstStyle>
          <a:p>
            <a:pPr lvl="0"/>
            <a:r>
              <a:rPr lang="en-GB"/>
              <a:t>@</a:t>
            </a:r>
            <a:r>
              <a:rPr lang="en-GB" err="1"/>
              <a:t>nhsproperty</a:t>
            </a:r>
            <a:endParaRPr lang="en-GB"/>
          </a:p>
        </p:txBody>
      </p:sp>
      <p:sp>
        <p:nvSpPr>
          <p:cNvPr id="16" name="Text Placeholder 13">
            <a:extLst>
              <a:ext uri="{FF2B5EF4-FFF2-40B4-BE49-F238E27FC236}">
                <a16:creationId xmlns:a16="http://schemas.microsoft.com/office/drawing/2014/main" id="{0EC80A11-7D7D-4560-8141-6FECDF330410}"/>
              </a:ext>
            </a:extLst>
          </p:cNvPr>
          <p:cNvSpPr>
            <a:spLocks noGrp="1"/>
          </p:cNvSpPr>
          <p:nvPr>
            <p:ph type="body" sz="quarter" idx="12" hasCustomPrompt="1"/>
          </p:nvPr>
        </p:nvSpPr>
        <p:spPr>
          <a:xfrm>
            <a:off x="9737717" y="6301283"/>
            <a:ext cx="1773086" cy="460375"/>
          </a:xfrm>
        </p:spPr>
        <p:txBody>
          <a:bodyPr anchor="ctr" anchorCtr="0">
            <a:normAutofit/>
          </a:bodyPr>
          <a:lstStyle>
            <a:lvl1pPr marL="0" indent="0">
              <a:buNone/>
              <a:defRPr sz="1800">
                <a:solidFill>
                  <a:schemeClr val="bg1"/>
                </a:solidFill>
              </a:defRPr>
            </a:lvl1pPr>
          </a:lstStyle>
          <a:p>
            <a:pPr lvl="0"/>
            <a:r>
              <a:rPr lang="en-GB"/>
              <a:t>@</a:t>
            </a:r>
            <a:r>
              <a:rPr lang="en-GB" err="1"/>
              <a:t>nhsproperty</a:t>
            </a:r>
            <a:endParaRPr lang="en-GB"/>
          </a:p>
        </p:txBody>
      </p:sp>
      <p:sp>
        <p:nvSpPr>
          <p:cNvPr id="17" name="Text Placeholder 13">
            <a:extLst>
              <a:ext uri="{FF2B5EF4-FFF2-40B4-BE49-F238E27FC236}">
                <a16:creationId xmlns:a16="http://schemas.microsoft.com/office/drawing/2014/main" id="{CF326F2A-083B-4A6F-87B9-D0798DC63F2D}"/>
              </a:ext>
            </a:extLst>
          </p:cNvPr>
          <p:cNvSpPr>
            <a:spLocks noGrp="1"/>
          </p:cNvSpPr>
          <p:nvPr>
            <p:ph type="body" sz="quarter" idx="13" hasCustomPrompt="1"/>
          </p:nvPr>
        </p:nvSpPr>
        <p:spPr>
          <a:xfrm>
            <a:off x="3736687" y="6301283"/>
            <a:ext cx="2308087" cy="460375"/>
          </a:xfrm>
        </p:spPr>
        <p:txBody>
          <a:bodyPr anchor="ctr" anchorCtr="0">
            <a:normAutofit/>
          </a:bodyPr>
          <a:lstStyle>
            <a:lvl1pPr marL="0" indent="0">
              <a:buNone/>
              <a:defRPr sz="1800">
                <a:solidFill>
                  <a:schemeClr val="bg1"/>
                </a:solidFill>
              </a:defRPr>
            </a:lvl1pPr>
          </a:lstStyle>
          <a:p>
            <a:pPr lvl="0"/>
            <a:r>
              <a:rPr lang="en-GB"/>
              <a:t>www.property.nhs.uk</a:t>
            </a:r>
          </a:p>
        </p:txBody>
      </p:sp>
    </p:spTree>
    <p:extLst>
      <p:ext uri="{BB962C8B-B14F-4D97-AF65-F5344CB8AC3E}">
        <p14:creationId xmlns:p14="http://schemas.microsoft.com/office/powerpoint/2010/main" val="2713693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45CBA51-683D-4A14-A863-BCCBF9D5E1A5}" type="datetimeFigureOut">
              <a:rPr lang="en-GB" smtClean="0"/>
              <a:t>30/12/2021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BB187-75AB-4991-9EA3-7204D06D0FB6}" type="slidenum">
              <a:rPr lang="en-GB" smtClean="0"/>
              <a:t>‹#›</a:t>
            </a:fld>
            <a:endParaRPr lang="en-GB"/>
          </a:p>
        </p:txBody>
      </p:sp>
    </p:spTree>
    <p:extLst>
      <p:ext uri="{BB962C8B-B14F-4D97-AF65-F5344CB8AC3E}">
        <p14:creationId xmlns:p14="http://schemas.microsoft.com/office/powerpoint/2010/main" val="413897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410D-67FC-431A-91F3-85C0CD152D3C}"/>
              </a:ext>
            </a:extLst>
          </p:cNvPr>
          <p:cNvSpPr>
            <a:spLocks noGrp="1"/>
          </p:cNvSpPr>
          <p:nvPr>
            <p:ph type="title"/>
          </p:nvPr>
        </p:nvSpPr>
        <p:spPr>
          <a:xfrm>
            <a:off x="5523345" y="1709738"/>
            <a:ext cx="6345382" cy="2852737"/>
          </a:xfrm>
        </p:spPr>
        <p:txBody>
          <a:bodyPr anchor="ctr" anchorCtr="0">
            <a:normAutofit/>
          </a:bodyPr>
          <a:lstStyle>
            <a:lvl1pPr>
              <a:defRPr sz="5400">
                <a:solidFill>
                  <a:schemeClr val="bg2"/>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A597B3-DBD6-4F4D-B412-D5B00BD05316}"/>
              </a:ext>
            </a:extLst>
          </p:cNvPr>
          <p:cNvSpPr>
            <a:spLocks noGrp="1"/>
          </p:cNvSpPr>
          <p:nvPr>
            <p:ph type="body" idx="1"/>
          </p:nvPr>
        </p:nvSpPr>
        <p:spPr>
          <a:xfrm>
            <a:off x="5523344" y="4589463"/>
            <a:ext cx="6345381" cy="1500187"/>
          </a:xfrm>
        </p:spPr>
        <p:txBody>
          <a:bodyPr anchor="ctr" anchorCtr="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a:extLst>
              <a:ext uri="{FF2B5EF4-FFF2-40B4-BE49-F238E27FC236}">
                <a16:creationId xmlns:a16="http://schemas.microsoft.com/office/drawing/2014/main" id="{9D2F5026-3D13-4348-9DB8-129CC041B2C3}"/>
              </a:ext>
            </a:extLst>
          </p:cNvPr>
          <p:cNvSpPr>
            <a:spLocks noGrp="1"/>
          </p:cNvSpPr>
          <p:nvPr>
            <p:ph type="pic" sz="quarter" idx="10"/>
          </p:nvPr>
        </p:nvSpPr>
        <p:spPr>
          <a:xfrm>
            <a:off x="0" y="0"/>
            <a:ext cx="5172075" cy="6858000"/>
          </a:xfrm>
          <a:effectLst>
            <a:outerShdw blurRad="50800" dist="38100" algn="l" rotWithShape="0">
              <a:prstClr val="black">
                <a:alpha val="40000"/>
              </a:prstClr>
            </a:outerShdw>
          </a:effectLst>
        </p:spPr>
        <p:txBody>
          <a:bodyPr anchor="b" anchorCtr="0"/>
          <a:lstStyle>
            <a:lvl1pPr marL="0" indent="0">
              <a:buNone/>
              <a:defRPr/>
            </a:lvl1pPr>
          </a:lstStyle>
          <a:p>
            <a:r>
              <a:rPr lang="en-US"/>
              <a:t>Click icon to add picture</a:t>
            </a:r>
            <a:endParaRPr lang="en-GB"/>
          </a:p>
        </p:txBody>
      </p:sp>
    </p:spTree>
    <p:extLst>
      <p:ext uri="{BB962C8B-B14F-4D97-AF65-F5344CB8AC3E}">
        <p14:creationId xmlns:p14="http://schemas.microsoft.com/office/powerpoint/2010/main" val="129767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lumns No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2392-110C-48F9-82CB-48D676637F89}"/>
              </a:ext>
            </a:extLst>
          </p:cNvPr>
          <p:cNvSpPr>
            <a:spLocks noGrp="1"/>
          </p:cNvSpPr>
          <p:nvPr>
            <p:ph type="title"/>
          </p:nvPr>
        </p:nvSpPr>
        <p:spPr>
          <a:xfrm>
            <a:off x="468760" y="334800"/>
            <a:ext cx="8287327" cy="61393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9C5C54-566F-4ABF-B7D4-FC1495E23C6B}"/>
              </a:ext>
            </a:extLst>
          </p:cNvPr>
          <p:cNvSpPr>
            <a:spLocks noGrp="1"/>
          </p:cNvSpPr>
          <p:nvPr>
            <p:ph sz="half" idx="1"/>
          </p:nvPr>
        </p:nvSpPr>
        <p:spPr>
          <a:xfrm>
            <a:off x="468760" y="1440000"/>
            <a:ext cx="5112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D9177B-4F28-4AAC-B718-AB9DF6A7C870}"/>
              </a:ext>
            </a:extLst>
          </p:cNvPr>
          <p:cNvSpPr>
            <a:spLocks noGrp="1"/>
          </p:cNvSpPr>
          <p:nvPr>
            <p:ph sz="half" idx="2"/>
          </p:nvPr>
        </p:nvSpPr>
        <p:spPr>
          <a:xfrm>
            <a:off x="6611241" y="1440000"/>
            <a:ext cx="51119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628EA226-3B14-4B18-9C6C-CE94249B47AF}"/>
              </a:ext>
            </a:extLst>
          </p:cNvPr>
          <p:cNvCxnSpPr/>
          <p:nvPr userDrawn="1"/>
        </p:nvCxnSpPr>
        <p:spPr>
          <a:xfrm>
            <a:off x="6096001" y="1440000"/>
            <a:ext cx="0" cy="43513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508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lumns with Heade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687D01-FE6C-479A-89B9-206C9DDBE6AD}"/>
              </a:ext>
            </a:extLst>
          </p:cNvPr>
          <p:cNvSpPr>
            <a:spLocks noGrp="1"/>
          </p:cNvSpPr>
          <p:nvPr>
            <p:ph type="body" idx="1"/>
          </p:nvPr>
        </p:nvSpPr>
        <p:spPr>
          <a:xfrm>
            <a:off x="468759" y="1440000"/>
            <a:ext cx="5112000" cy="823912"/>
          </a:xfrm>
        </p:spPr>
        <p:txBody>
          <a:bodyPr anchor="ctr" anchorCtr="0">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544FF-556D-49B7-8FE9-74308F3030B5}"/>
              </a:ext>
            </a:extLst>
          </p:cNvPr>
          <p:cNvSpPr>
            <a:spLocks noGrp="1"/>
          </p:cNvSpPr>
          <p:nvPr>
            <p:ph sz="half" idx="2"/>
          </p:nvPr>
        </p:nvSpPr>
        <p:spPr>
          <a:xfrm>
            <a:off x="468759" y="2520000"/>
            <a:ext cx="5112000" cy="3511118"/>
          </a:xfrm>
        </p:spPr>
        <p:txBody>
          <a:bodyPr t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C1E060-B6D2-497B-9EF1-E89885C6092B}"/>
              </a:ext>
            </a:extLst>
          </p:cNvPr>
          <p:cNvSpPr>
            <a:spLocks noGrp="1"/>
          </p:cNvSpPr>
          <p:nvPr>
            <p:ph type="body" sz="quarter" idx="3"/>
          </p:nvPr>
        </p:nvSpPr>
        <p:spPr>
          <a:xfrm>
            <a:off x="6611241" y="1440000"/>
            <a:ext cx="5112000" cy="823912"/>
          </a:xfrm>
        </p:spPr>
        <p:txBody>
          <a:bodyPr anchor="ctr" anchorCtr="0">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C34E6-E5C5-4A9D-B7F7-21D594251A86}"/>
              </a:ext>
            </a:extLst>
          </p:cNvPr>
          <p:cNvSpPr>
            <a:spLocks noGrp="1"/>
          </p:cNvSpPr>
          <p:nvPr>
            <p:ph sz="quarter" idx="4"/>
          </p:nvPr>
        </p:nvSpPr>
        <p:spPr>
          <a:xfrm>
            <a:off x="6611241" y="2520000"/>
            <a:ext cx="5112000" cy="3511118"/>
          </a:xfrm>
        </p:spPr>
        <p:txBody>
          <a:bodyPr t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82116B2F-9D68-4C91-8C6D-E5706DB4538D}"/>
              </a:ext>
            </a:extLst>
          </p:cNvPr>
          <p:cNvSpPr>
            <a:spLocks noGrp="1"/>
          </p:cNvSpPr>
          <p:nvPr>
            <p:ph type="title"/>
          </p:nvPr>
        </p:nvSpPr>
        <p:spPr>
          <a:xfrm>
            <a:off x="468760" y="334800"/>
            <a:ext cx="8287327" cy="613930"/>
          </a:xfrm>
        </p:spPr>
        <p:txBody>
          <a:bodyPr/>
          <a:lstStyle/>
          <a:p>
            <a:r>
              <a:rPr lang="en-US"/>
              <a:t>Click to edit Master title style</a:t>
            </a:r>
            <a:endParaRPr lang="en-GB"/>
          </a:p>
        </p:txBody>
      </p:sp>
      <p:cxnSp>
        <p:nvCxnSpPr>
          <p:cNvPr id="7" name="Straight Connector 6">
            <a:extLst>
              <a:ext uri="{FF2B5EF4-FFF2-40B4-BE49-F238E27FC236}">
                <a16:creationId xmlns:a16="http://schemas.microsoft.com/office/drawing/2014/main" id="{73359A91-4616-4832-83C0-ACC04B622B8C}"/>
              </a:ext>
            </a:extLst>
          </p:cNvPr>
          <p:cNvCxnSpPr/>
          <p:nvPr userDrawn="1"/>
        </p:nvCxnSpPr>
        <p:spPr>
          <a:xfrm>
            <a:off x="6096000" y="1440000"/>
            <a:ext cx="0" cy="4536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09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ree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687D01-FE6C-479A-89B9-206C9DDBE6AD}"/>
              </a:ext>
            </a:extLst>
          </p:cNvPr>
          <p:cNvSpPr>
            <a:spLocks noGrp="1"/>
          </p:cNvSpPr>
          <p:nvPr>
            <p:ph type="body" idx="1"/>
          </p:nvPr>
        </p:nvSpPr>
        <p:spPr>
          <a:xfrm>
            <a:off x="468759" y="1440000"/>
            <a:ext cx="3240000" cy="823912"/>
          </a:xfrm>
        </p:spPr>
        <p:txBody>
          <a:bodyPr anchor="ctr" anchorCtr="0">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544FF-556D-49B7-8FE9-74308F3030B5}"/>
              </a:ext>
            </a:extLst>
          </p:cNvPr>
          <p:cNvSpPr>
            <a:spLocks noGrp="1"/>
          </p:cNvSpPr>
          <p:nvPr>
            <p:ph sz="half" idx="2"/>
          </p:nvPr>
        </p:nvSpPr>
        <p:spPr>
          <a:xfrm>
            <a:off x="468759" y="2520000"/>
            <a:ext cx="3240000" cy="3510000"/>
          </a:xfrm>
        </p:spPr>
        <p:txBody>
          <a:bodyPr t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C1E060-B6D2-497B-9EF1-E89885C6092B}"/>
              </a:ext>
            </a:extLst>
          </p:cNvPr>
          <p:cNvSpPr>
            <a:spLocks noGrp="1"/>
          </p:cNvSpPr>
          <p:nvPr>
            <p:ph type="body" sz="quarter" idx="3"/>
          </p:nvPr>
        </p:nvSpPr>
        <p:spPr>
          <a:xfrm>
            <a:off x="4476001" y="1440000"/>
            <a:ext cx="3240000" cy="823912"/>
          </a:xfrm>
        </p:spPr>
        <p:txBody>
          <a:bodyPr anchor="ctr" anchorCtr="0">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C34E6-E5C5-4A9D-B7F7-21D594251A86}"/>
              </a:ext>
            </a:extLst>
          </p:cNvPr>
          <p:cNvSpPr>
            <a:spLocks noGrp="1"/>
          </p:cNvSpPr>
          <p:nvPr>
            <p:ph sz="quarter" idx="4"/>
          </p:nvPr>
        </p:nvSpPr>
        <p:spPr>
          <a:xfrm>
            <a:off x="4476001" y="2520000"/>
            <a:ext cx="3240000" cy="3510000"/>
          </a:xfrm>
        </p:spPr>
        <p:txBody>
          <a:bodyPr t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82116B2F-9D68-4C91-8C6D-E5706DB4538D}"/>
              </a:ext>
            </a:extLst>
          </p:cNvPr>
          <p:cNvSpPr>
            <a:spLocks noGrp="1"/>
          </p:cNvSpPr>
          <p:nvPr>
            <p:ph type="title"/>
          </p:nvPr>
        </p:nvSpPr>
        <p:spPr>
          <a:xfrm>
            <a:off x="468760" y="334800"/>
            <a:ext cx="8287327" cy="613930"/>
          </a:xfrm>
        </p:spPr>
        <p:txBody>
          <a:bodyPr/>
          <a:lstStyle/>
          <a:p>
            <a:r>
              <a:rPr lang="en-US"/>
              <a:t>Click to edit Master title style</a:t>
            </a:r>
            <a:endParaRPr lang="en-GB"/>
          </a:p>
        </p:txBody>
      </p:sp>
      <p:cxnSp>
        <p:nvCxnSpPr>
          <p:cNvPr id="7" name="Straight Connector 6">
            <a:extLst>
              <a:ext uri="{FF2B5EF4-FFF2-40B4-BE49-F238E27FC236}">
                <a16:creationId xmlns:a16="http://schemas.microsoft.com/office/drawing/2014/main" id="{73359A91-4616-4832-83C0-ACC04B622B8C}"/>
              </a:ext>
            </a:extLst>
          </p:cNvPr>
          <p:cNvCxnSpPr/>
          <p:nvPr userDrawn="1"/>
        </p:nvCxnSpPr>
        <p:spPr>
          <a:xfrm>
            <a:off x="4092380" y="1440000"/>
            <a:ext cx="0" cy="4536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8F817A11-4531-4B6E-9E9E-72D377E536BC}"/>
              </a:ext>
            </a:extLst>
          </p:cNvPr>
          <p:cNvSpPr>
            <a:spLocks noGrp="1"/>
          </p:cNvSpPr>
          <p:nvPr>
            <p:ph type="body" sz="quarter" idx="10"/>
          </p:nvPr>
        </p:nvSpPr>
        <p:spPr>
          <a:xfrm>
            <a:off x="8483244" y="1440000"/>
            <a:ext cx="3240000" cy="823912"/>
          </a:xfrm>
        </p:spPr>
        <p:txBody>
          <a:bodyPr anchor="ctr" anchorCtr="0">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4EF753E1-3A91-4DEA-9F98-F5B05A69B599}"/>
              </a:ext>
            </a:extLst>
          </p:cNvPr>
          <p:cNvSpPr>
            <a:spLocks noGrp="1"/>
          </p:cNvSpPr>
          <p:nvPr>
            <p:ph sz="quarter" idx="11"/>
          </p:nvPr>
        </p:nvSpPr>
        <p:spPr>
          <a:xfrm>
            <a:off x="8483244" y="2520000"/>
            <a:ext cx="3240000" cy="3510000"/>
          </a:xfrm>
        </p:spPr>
        <p:txBody>
          <a:bodyPr t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538AB7A5-C709-4CB6-8D3D-FFEA1782AE81}"/>
              </a:ext>
            </a:extLst>
          </p:cNvPr>
          <p:cNvCxnSpPr/>
          <p:nvPr userDrawn="1"/>
        </p:nvCxnSpPr>
        <p:spPr>
          <a:xfrm>
            <a:off x="8099622" y="1440000"/>
            <a:ext cx="0" cy="4536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42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ree Columns Coloure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687D01-FE6C-479A-89B9-206C9DDBE6AD}"/>
              </a:ext>
            </a:extLst>
          </p:cNvPr>
          <p:cNvSpPr>
            <a:spLocks noGrp="1"/>
          </p:cNvSpPr>
          <p:nvPr>
            <p:ph type="body" idx="1"/>
          </p:nvPr>
        </p:nvSpPr>
        <p:spPr>
          <a:xfrm>
            <a:off x="468759" y="1440000"/>
            <a:ext cx="3240000" cy="823912"/>
          </a:xfrm>
          <a:solidFill>
            <a:schemeClr val="bg2"/>
          </a:solidFill>
        </p:spPr>
        <p:txBody>
          <a:bodyPr lIns="180000" anchor="ctr" anchorCtr="0">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544FF-556D-49B7-8FE9-74308F3030B5}"/>
              </a:ext>
            </a:extLst>
          </p:cNvPr>
          <p:cNvSpPr>
            <a:spLocks noGrp="1"/>
          </p:cNvSpPr>
          <p:nvPr>
            <p:ph sz="half" idx="2"/>
          </p:nvPr>
        </p:nvSpPr>
        <p:spPr>
          <a:xfrm>
            <a:off x="468759" y="2520000"/>
            <a:ext cx="3240000" cy="3510000"/>
          </a:xfrm>
          <a:solidFill>
            <a:schemeClr val="bg1">
              <a:lumMod val="85000"/>
              <a:alpha val="10196"/>
            </a:schemeClr>
          </a:solidFill>
        </p:spPr>
        <p:txBody>
          <a:bodyPr lIns="180000" t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7C1E060-B6D2-497B-9EF1-E89885C6092B}"/>
              </a:ext>
            </a:extLst>
          </p:cNvPr>
          <p:cNvSpPr>
            <a:spLocks noGrp="1"/>
          </p:cNvSpPr>
          <p:nvPr>
            <p:ph type="body" sz="quarter" idx="3"/>
          </p:nvPr>
        </p:nvSpPr>
        <p:spPr>
          <a:xfrm>
            <a:off x="4476000" y="1440000"/>
            <a:ext cx="3240000" cy="823912"/>
          </a:xfrm>
          <a:solidFill>
            <a:schemeClr val="accent5"/>
          </a:solidFill>
        </p:spPr>
        <p:txBody>
          <a:bodyPr lIns="180000" anchor="ctr" anchorCtr="0">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C34E6-E5C5-4A9D-B7F7-21D594251A86}"/>
              </a:ext>
            </a:extLst>
          </p:cNvPr>
          <p:cNvSpPr>
            <a:spLocks noGrp="1"/>
          </p:cNvSpPr>
          <p:nvPr>
            <p:ph sz="quarter" idx="4"/>
          </p:nvPr>
        </p:nvSpPr>
        <p:spPr>
          <a:xfrm>
            <a:off x="4476000" y="2520000"/>
            <a:ext cx="3240000" cy="3510000"/>
          </a:xfrm>
          <a:solidFill>
            <a:schemeClr val="bg1">
              <a:lumMod val="85000"/>
              <a:alpha val="10196"/>
            </a:schemeClr>
          </a:solidFill>
        </p:spPr>
        <p:txBody>
          <a:bodyPr lIns="180000" tIns="180000"/>
          <a:lstStyle>
            <a:lvl1pPr>
              <a:buClr>
                <a:schemeClr val="accent5"/>
              </a:buClr>
              <a:defRPr/>
            </a:lvl1pPr>
            <a:lvl2pPr>
              <a:buClr>
                <a:schemeClr val="accent5"/>
              </a:buClr>
              <a:defRPr/>
            </a:lvl2pPr>
            <a:lvl3pPr marL="1200150" indent="-285750">
              <a:buClr>
                <a:schemeClr val="accent5"/>
              </a:buClr>
              <a:buFont typeface="Arial" panose="020B0604020202020204" pitchFamily="34" charset="0"/>
              <a:buChar char="•"/>
              <a:defRPr/>
            </a:lvl3pPr>
            <a:lvl4pPr marL="1657350" indent="-285750">
              <a:buClr>
                <a:schemeClr val="accent5"/>
              </a:buCl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82116B2F-9D68-4C91-8C6D-E5706DB4538D}"/>
              </a:ext>
            </a:extLst>
          </p:cNvPr>
          <p:cNvSpPr>
            <a:spLocks noGrp="1"/>
          </p:cNvSpPr>
          <p:nvPr>
            <p:ph type="title"/>
          </p:nvPr>
        </p:nvSpPr>
        <p:spPr>
          <a:xfrm>
            <a:off x="468760" y="334800"/>
            <a:ext cx="8287327" cy="613930"/>
          </a:xfrm>
        </p:spPr>
        <p:txBody>
          <a:bodyPr/>
          <a:lstStyle/>
          <a:p>
            <a:r>
              <a:rPr lang="en-US"/>
              <a:t>Click to edit Master title style</a:t>
            </a:r>
            <a:endParaRPr lang="en-GB"/>
          </a:p>
        </p:txBody>
      </p:sp>
      <p:cxnSp>
        <p:nvCxnSpPr>
          <p:cNvPr id="7" name="Straight Connector 6">
            <a:extLst>
              <a:ext uri="{FF2B5EF4-FFF2-40B4-BE49-F238E27FC236}">
                <a16:creationId xmlns:a16="http://schemas.microsoft.com/office/drawing/2014/main" id="{73359A91-4616-4832-83C0-ACC04B622B8C}"/>
              </a:ext>
            </a:extLst>
          </p:cNvPr>
          <p:cNvCxnSpPr/>
          <p:nvPr userDrawn="1"/>
        </p:nvCxnSpPr>
        <p:spPr>
          <a:xfrm>
            <a:off x="4092379" y="1440000"/>
            <a:ext cx="0" cy="45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8F817A11-4531-4B6E-9E9E-72D377E536BC}"/>
              </a:ext>
            </a:extLst>
          </p:cNvPr>
          <p:cNvSpPr>
            <a:spLocks noGrp="1"/>
          </p:cNvSpPr>
          <p:nvPr>
            <p:ph type="body" sz="quarter" idx="10"/>
          </p:nvPr>
        </p:nvSpPr>
        <p:spPr>
          <a:xfrm>
            <a:off x="8483241" y="1440000"/>
            <a:ext cx="3240000" cy="823912"/>
          </a:xfrm>
          <a:solidFill>
            <a:schemeClr val="accent3"/>
          </a:solidFill>
        </p:spPr>
        <p:txBody>
          <a:bodyPr lIns="180000" anchor="ctr" anchorCtr="0">
            <a:noAutofit/>
          </a:bodyP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a:extLst>
              <a:ext uri="{FF2B5EF4-FFF2-40B4-BE49-F238E27FC236}">
                <a16:creationId xmlns:a16="http://schemas.microsoft.com/office/drawing/2014/main" id="{4EF753E1-3A91-4DEA-9F98-F5B05A69B599}"/>
              </a:ext>
            </a:extLst>
          </p:cNvPr>
          <p:cNvSpPr>
            <a:spLocks noGrp="1"/>
          </p:cNvSpPr>
          <p:nvPr>
            <p:ph sz="quarter" idx="11"/>
          </p:nvPr>
        </p:nvSpPr>
        <p:spPr>
          <a:xfrm>
            <a:off x="8483241" y="2520000"/>
            <a:ext cx="3240000" cy="3510000"/>
          </a:xfrm>
          <a:solidFill>
            <a:schemeClr val="bg1">
              <a:lumMod val="85000"/>
              <a:alpha val="10196"/>
            </a:schemeClr>
          </a:solidFill>
        </p:spPr>
        <p:txBody>
          <a:bodyPr lIns="180000" tIns="180000"/>
          <a:lstStyle>
            <a:lvl1pPr>
              <a:buClr>
                <a:schemeClr val="accent3"/>
              </a:buClr>
              <a:defRPr/>
            </a:lvl1pPr>
            <a:lvl2pPr>
              <a:buClr>
                <a:schemeClr val="accent3"/>
              </a:buClr>
              <a:defRPr/>
            </a:lvl2pPr>
            <a:lvl3pPr>
              <a:buClr>
                <a:schemeClr val="accent3"/>
              </a:buClr>
              <a:defRPr/>
            </a:lvl3pPr>
            <a:lvl4pPr>
              <a:buClr>
                <a:schemeClr val="accent3"/>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538AB7A5-C709-4CB6-8D3D-FFEA1782AE81}"/>
              </a:ext>
            </a:extLst>
          </p:cNvPr>
          <p:cNvCxnSpPr/>
          <p:nvPr userDrawn="1"/>
        </p:nvCxnSpPr>
        <p:spPr>
          <a:xfrm>
            <a:off x="8099621" y="1440000"/>
            <a:ext cx="0" cy="45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98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ur Colum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687D01-FE6C-479A-89B9-206C9DDBE6AD}"/>
              </a:ext>
            </a:extLst>
          </p:cNvPr>
          <p:cNvSpPr>
            <a:spLocks noGrp="1"/>
          </p:cNvSpPr>
          <p:nvPr>
            <p:ph type="body" idx="1"/>
          </p:nvPr>
        </p:nvSpPr>
        <p:spPr>
          <a:xfrm>
            <a:off x="468759" y="1440000"/>
            <a:ext cx="2340000" cy="823912"/>
          </a:xfrm>
        </p:spPr>
        <p:txBody>
          <a:bodyPr anchor="ctr" anchorCtr="0">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544FF-556D-49B7-8FE9-74308F3030B5}"/>
              </a:ext>
            </a:extLst>
          </p:cNvPr>
          <p:cNvSpPr>
            <a:spLocks noGrp="1"/>
          </p:cNvSpPr>
          <p:nvPr>
            <p:ph sz="half" idx="2"/>
          </p:nvPr>
        </p:nvSpPr>
        <p:spPr>
          <a:xfrm>
            <a:off x="468759" y="2520000"/>
            <a:ext cx="2340000" cy="3510000"/>
          </a:xfrm>
        </p:spPr>
        <p:txBody>
          <a:bodyPr tIns="180000">
            <a:normAutofit/>
          </a:bodyPr>
          <a:lstStyle>
            <a:lvl1pPr marL="228600" marR="0" indent="-228600" algn="l" defTabSz="914400" rtl="0" eaLnBrk="1" fontAlgn="auto" latinLnBrk="0" hangingPunct="1">
              <a:lnSpc>
                <a:spcPct val="90000"/>
              </a:lnSpc>
              <a:spcBef>
                <a:spcPts val="1000"/>
              </a:spcBef>
              <a:spcAft>
                <a:spcPts val="0"/>
              </a:spcAft>
              <a:buClr>
                <a:schemeClr val="bg2"/>
              </a:buClr>
              <a:buSzTx/>
              <a:buFont typeface="Arial" panose="020B0604020202020204" pitchFamily="34" charset="0"/>
              <a:buChar char="•"/>
              <a:tabLst/>
              <a:defRPr sz="18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itle 1">
            <a:extLst>
              <a:ext uri="{FF2B5EF4-FFF2-40B4-BE49-F238E27FC236}">
                <a16:creationId xmlns:a16="http://schemas.microsoft.com/office/drawing/2014/main" id="{82116B2F-9D68-4C91-8C6D-E5706DB4538D}"/>
              </a:ext>
            </a:extLst>
          </p:cNvPr>
          <p:cNvSpPr>
            <a:spLocks noGrp="1"/>
          </p:cNvSpPr>
          <p:nvPr>
            <p:ph type="title"/>
          </p:nvPr>
        </p:nvSpPr>
        <p:spPr>
          <a:xfrm>
            <a:off x="468760" y="334800"/>
            <a:ext cx="8287327" cy="613930"/>
          </a:xfrm>
        </p:spPr>
        <p:txBody>
          <a:bodyPr/>
          <a:lstStyle/>
          <a:p>
            <a:r>
              <a:rPr lang="en-US"/>
              <a:t>Click to edit Master title style</a:t>
            </a:r>
            <a:endParaRPr lang="en-GB"/>
          </a:p>
        </p:txBody>
      </p:sp>
      <p:cxnSp>
        <p:nvCxnSpPr>
          <p:cNvPr id="7" name="Straight Connector 6">
            <a:extLst>
              <a:ext uri="{FF2B5EF4-FFF2-40B4-BE49-F238E27FC236}">
                <a16:creationId xmlns:a16="http://schemas.microsoft.com/office/drawing/2014/main" id="{73359A91-4616-4832-83C0-ACC04B622B8C}"/>
              </a:ext>
            </a:extLst>
          </p:cNvPr>
          <p:cNvCxnSpPr/>
          <p:nvPr userDrawn="1"/>
        </p:nvCxnSpPr>
        <p:spPr>
          <a:xfrm>
            <a:off x="3124506" y="1440000"/>
            <a:ext cx="0" cy="45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B48942FA-0898-4C6B-B199-943473A1DEC1}"/>
              </a:ext>
            </a:extLst>
          </p:cNvPr>
          <p:cNvSpPr>
            <a:spLocks noGrp="1"/>
          </p:cNvSpPr>
          <p:nvPr>
            <p:ph type="body" idx="10"/>
          </p:nvPr>
        </p:nvSpPr>
        <p:spPr>
          <a:xfrm>
            <a:off x="3440253" y="1440000"/>
            <a:ext cx="2340000" cy="823912"/>
          </a:xfrm>
        </p:spPr>
        <p:txBody>
          <a:bodyPr anchor="ctr" anchorCtr="0">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752938B8-9A44-4240-834E-362CB47636A5}"/>
              </a:ext>
            </a:extLst>
          </p:cNvPr>
          <p:cNvSpPr>
            <a:spLocks noGrp="1"/>
          </p:cNvSpPr>
          <p:nvPr>
            <p:ph sz="half" idx="11"/>
          </p:nvPr>
        </p:nvSpPr>
        <p:spPr>
          <a:xfrm>
            <a:off x="3440253" y="2520000"/>
            <a:ext cx="2340000" cy="3510000"/>
          </a:xfrm>
        </p:spPr>
        <p:txBody>
          <a:bodyPr tIns="180000">
            <a:normAutofit/>
          </a:bodyPr>
          <a:lstStyle>
            <a:lvl1pPr marL="228600" marR="0" indent="-228600" algn="l" defTabSz="914400" rtl="0" eaLnBrk="1" fontAlgn="auto" latinLnBrk="0" hangingPunct="1">
              <a:lnSpc>
                <a:spcPct val="90000"/>
              </a:lnSpc>
              <a:spcBef>
                <a:spcPts val="1000"/>
              </a:spcBef>
              <a:spcAft>
                <a:spcPts val="0"/>
              </a:spcAft>
              <a:buClr>
                <a:schemeClr val="bg2"/>
              </a:buClr>
              <a:buSzTx/>
              <a:buFont typeface="Arial" panose="020B0604020202020204" pitchFamily="34" charset="0"/>
              <a:buChar char="•"/>
              <a:tabLst/>
              <a:defRPr sz="1800"/>
            </a:lvl1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ED66B4E3-59DF-481E-9E4E-A6CC25BBFADA}"/>
              </a:ext>
            </a:extLst>
          </p:cNvPr>
          <p:cNvCxnSpPr/>
          <p:nvPr userDrawn="1"/>
        </p:nvCxnSpPr>
        <p:spPr>
          <a:xfrm>
            <a:off x="6096000" y="1440000"/>
            <a:ext cx="0" cy="45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7B850ED2-7B0F-4B97-A0C9-A8E889BA4BB6}"/>
              </a:ext>
            </a:extLst>
          </p:cNvPr>
          <p:cNvSpPr>
            <a:spLocks noGrp="1"/>
          </p:cNvSpPr>
          <p:nvPr>
            <p:ph type="body" idx="12"/>
          </p:nvPr>
        </p:nvSpPr>
        <p:spPr>
          <a:xfrm>
            <a:off x="6411747" y="1440000"/>
            <a:ext cx="2340000" cy="823912"/>
          </a:xfrm>
        </p:spPr>
        <p:txBody>
          <a:bodyPr anchor="ctr" anchorCtr="0">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90A76A31-6E9E-47D4-A64B-D7A6CDAD840C}"/>
              </a:ext>
            </a:extLst>
          </p:cNvPr>
          <p:cNvSpPr>
            <a:spLocks noGrp="1"/>
          </p:cNvSpPr>
          <p:nvPr>
            <p:ph sz="half" idx="13"/>
          </p:nvPr>
        </p:nvSpPr>
        <p:spPr>
          <a:xfrm>
            <a:off x="6411747" y="2520000"/>
            <a:ext cx="2340000" cy="3510000"/>
          </a:xfrm>
        </p:spPr>
        <p:txBody>
          <a:bodyPr tIns="180000">
            <a:normAutofit/>
          </a:bodyPr>
          <a:lstStyle>
            <a:lvl1pPr marL="228600" marR="0" indent="-228600" algn="l" defTabSz="914400" rtl="0" eaLnBrk="1" fontAlgn="auto" latinLnBrk="0" hangingPunct="1">
              <a:lnSpc>
                <a:spcPct val="90000"/>
              </a:lnSpc>
              <a:spcBef>
                <a:spcPts val="1000"/>
              </a:spcBef>
              <a:spcAft>
                <a:spcPts val="0"/>
              </a:spcAft>
              <a:buClr>
                <a:schemeClr val="bg2"/>
              </a:buClr>
              <a:buSzTx/>
              <a:buFont typeface="Arial" panose="020B0604020202020204" pitchFamily="34" charset="0"/>
              <a:buChar char="•"/>
              <a:tabLst/>
              <a:defRPr sz="1800"/>
            </a:lvl1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a:extLst>
              <a:ext uri="{FF2B5EF4-FFF2-40B4-BE49-F238E27FC236}">
                <a16:creationId xmlns:a16="http://schemas.microsoft.com/office/drawing/2014/main" id="{0BA3E9F0-3EA6-42B3-A107-B4F1666C789F}"/>
              </a:ext>
            </a:extLst>
          </p:cNvPr>
          <p:cNvCxnSpPr/>
          <p:nvPr userDrawn="1"/>
        </p:nvCxnSpPr>
        <p:spPr>
          <a:xfrm>
            <a:off x="9067494" y="1440000"/>
            <a:ext cx="0" cy="45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13C407D2-84CF-4490-BF4E-10CEB89112F6}"/>
              </a:ext>
            </a:extLst>
          </p:cNvPr>
          <p:cNvSpPr>
            <a:spLocks noGrp="1"/>
          </p:cNvSpPr>
          <p:nvPr>
            <p:ph type="body" idx="14"/>
          </p:nvPr>
        </p:nvSpPr>
        <p:spPr>
          <a:xfrm>
            <a:off x="9383241" y="1440000"/>
            <a:ext cx="2340000" cy="823912"/>
          </a:xfrm>
        </p:spPr>
        <p:txBody>
          <a:bodyPr anchor="ctr" anchorCtr="0">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7952B422-8B56-44B8-95D1-752DC2DA69AC}"/>
              </a:ext>
            </a:extLst>
          </p:cNvPr>
          <p:cNvSpPr>
            <a:spLocks noGrp="1"/>
          </p:cNvSpPr>
          <p:nvPr>
            <p:ph sz="half" idx="15"/>
          </p:nvPr>
        </p:nvSpPr>
        <p:spPr>
          <a:xfrm>
            <a:off x="9383241" y="2520000"/>
            <a:ext cx="2340000" cy="3510000"/>
          </a:xfrm>
        </p:spPr>
        <p:txBody>
          <a:bodyPr tIns="180000">
            <a:normAutofit/>
          </a:bodyPr>
          <a:lstStyle>
            <a:lvl1pPr marL="228600" marR="0" indent="-228600" algn="l" defTabSz="914400" rtl="0" eaLnBrk="1" fontAlgn="auto" latinLnBrk="0" hangingPunct="1">
              <a:lnSpc>
                <a:spcPct val="90000"/>
              </a:lnSpc>
              <a:spcBef>
                <a:spcPts val="1000"/>
              </a:spcBef>
              <a:spcAft>
                <a:spcPts val="0"/>
              </a:spcAft>
              <a:buClr>
                <a:schemeClr val="bg2"/>
              </a:buClr>
              <a:buSzTx/>
              <a:buFont typeface="Arial" panose="020B0604020202020204" pitchFamily="34" charset="0"/>
              <a:buChar char="•"/>
              <a:tabLst/>
              <a:defRPr sz="1800"/>
            </a:lvl1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7986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ur Columns Coloure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687D01-FE6C-479A-89B9-206C9DDBE6AD}"/>
              </a:ext>
            </a:extLst>
          </p:cNvPr>
          <p:cNvSpPr>
            <a:spLocks noGrp="1"/>
          </p:cNvSpPr>
          <p:nvPr>
            <p:ph type="body" idx="1"/>
          </p:nvPr>
        </p:nvSpPr>
        <p:spPr>
          <a:xfrm>
            <a:off x="468759" y="1440000"/>
            <a:ext cx="2340000" cy="823912"/>
          </a:xfrm>
          <a:solidFill>
            <a:schemeClr val="bg2"/>
          </a:solidFill>
        </p:spPr>
        <p:txBody>
          <a:bodyPr lIns="180000" anchor="ctr" anchorCtr="0">
            <a:no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1544FF-556D-49B7-8FE9-74308F3030B5}"/>
              </a:ext>
            </a:extLst>
          </p:cNvPr>
          <p:cNvSpPr>
            <a:spLocks noGrp="1"/>
          </p:cNvSpPr>
          <p:nvPr>
            <p:ph sz="half" idx="2"/>
          </p:nvPr>
        </p:nvSpPr>
        <p:spPr>
          <a:xfrm>
            <a:off x="468759" y="2520000"/>
            <a:ext cx="2340000" cy="3510000"/>
          </a:xfrm>
          <a:solidFill>
            <a:srgbClr val="D9D9D9">
              <a:alpha val="10196"/>
            </a:srgbClr>
          </a:solidFill>
        </p:spPr>
        <p:txBody>
          <a:bodyPr lIns="180000" tIns="180000">
            <a:normAutofit/>
          </a:bodyPr>
          <a:lstStyle>
            <a:lvl1pPr marL="228600" marR="0" indent="-228600" algn="l" defTabSz="914400" rtl="0" eaLnBrk="1" fontAlgn="auto" latinLnBrk="0" hangingPunct="1">
              <a:lnSpc>
                <a:spcPct val="90000"/>
              </a:lnSpc>
              <a:spcBef>
                <a:spcPts val="1000"/>
              </a:spcBef>
              <a:spcAft>
                <a:spcPts val="0"/>
              </a:spcAft>
              <a:buClr>
                <a:schemeClr val="bg2"/>
              </a:buClr>
              <a:buSzTx/>
              <a:buFont typeface="Arial" panose="020B0604020202020204" pitchFamily="34" charset="0"/>
              <a:buChar char="•"/>
              <a:tabLst/>
              <a:defRPr sz="1800"/>
            </a:lvl1pPr>
            <a:lvl3pPr>
              <a:buClr>
                <a:schemeClr val="bg2"/>
              </a:buClr>
              <a:defRPr/>
            </a:lvl3pPr>
            <a:lvl4pPr>
              <a:buClr>
                <a:schemeClr val="bg2"/>
              </a:buClr>
              <a:defRPr/>
            </a:lvl4pPr>
          </a:lstStyle>
          <a:p>
            <a:pPr lvl="0"/>
            <a:r>
              <a:rPr lang="en-US"/>
              <a:t>Click to edit Master text styles</a:t>
            </a:r>
          </a:p>
          <a:p>
            <a:pPr lvl="1"/>
            <a:r>
              <a:rPr lang="en-US"/>
              <a:t>Second level</a:t>
            </a:r>
          </a:p>
          <a:p>
            <a:pPr lvl="2"/>
            <a:r>
              <a:rPr lang="en-US"/>
              <a:t>Third level</a:t>
            </a:r>
          </a:p>
        </p:txBody>
      </p:sp>
      <p:sp>
        <p:nvSpPr>
          <p:cNvPr id="13" name="Title 1">
            <a:extLst>
              <a:ext uri="{FF2B5EF4-FFF2-40B4-BE49-F238E27FC236}">
                <a16:creationId xmlns:a16="http://schemas.microsoft.com/office/drawing/2014/main" id="{82116B2F-9D68-4C91-8C6D-E5706DB4538D}"/>
              </a:ext>
            </a:extLst>
          </p:cNvPr>
          <p:cNvSpPr>
            <a:spLocks noGrp="1"/>
          </p:cNvSpPr>
          <p:nvPr>
            <p:ph type="title"/>
          </p:nvPr>
        </p:nvSpPr>
        <p:spPr>
          <a:xfrm>
            <a:off x="468760" y="334800"/>
            <a:ext cx="8287327" cy="613930"/>
          </a:xfrm>
        </p:spPr>
        <p:txBody>
          <a:bodyPr/>
          <a:lstStyle/>
          <a:p>
            <a:r>
              <a:rPr lang="en-US"/>
              <a:t>Click to edit Master title style</a:t>
            </a:r>
            <a:endParaRPr lang="en-GB"/>
          </a:p>
        </p:txBody>
      </p:sp>
      <p:cxnSp>
        <p:nvCxnSpPr>
          <p:cNvPr id="7" name="Straight Connector 6">
            <a:extLst>
              <a:ext uri="{FF2B5EF4-FFF2-40B4-BE49-F238E27FC236}">
                <a16:creationId xmlns:a16="http://schemas.microsoft.com/office/drawing/2014/main" id="{73359A91-4616-4832-83C0-ACC04B622B8C}"/>
              </a:ext>
            </a:extLst>
          </p:cNvPr>
          <p:cNvCxnSpPr/>
          <p:nvPr userDrawn="1"/>
        </p:nvCxnSpPr>
        <p:spPr>
          <a:xfrm>
            <a:off x="3124506" y="1440000"/>
            <a:ext cx="0" cy="45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B48942FA-0898-4C6B-B199-943473A1DEC1}"/>
              </a:ext>
            </a:extLst>
          </p:cNvPr>
          <p:cNvSpPr>
            <a:spLocks noGrp="1"/>
          </p:cNvSpPr>
          <p:nvPr>
            <p:ph type="body" idx="10"/>
          </p:nvPr>
        </p:nvSpPr>
        <p:spPr>
          <a:xfrm>
            <a:off x="3440253" y="1440000"/>
            <a:ext cx="2340000" cy="823912"/>
          </a:xfrm>
          <a:solidFill>
            <a:schemeClr val="accent5"/>
          </a:solidFill>
        </p:spPr>
        <p:txBody>
          <a:bodyPr lIns="180000" anchor="ctr" anchorCtr="0">
            <a:no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752938B8-9A44-4240-834E-362CB47636A5}"/>
              </a:ext>
            </a:extLst>
          </p:cNvPr>
          <p:cNvSpPr>
            <a:spLocks noGrp="1"/>
          </p:cNvSpPr>
          <p:nvPr>
            <p:ph sz="half" idx="11"/>
          </p:nvPr>
        </p:nvSpPr>
        <p:spPr>
          <a:xfrm>
            <a:off x="3440253" y="2520000"/>
            <a:ext cx="2340000" cy="3510000"/>
          </a:xfrm>
          <a:solidFill>
            <a:srgbClr val="D9D9D9">
              <a:alpha val="10196"/>
            </a:srgbClr>
          </a:solidFill>
        </p:spPr>
        <p:txBody>
          <a:bodyPr lIns="180000" tIns="180000">
            <a:normAutofit/>
          </a:bodyPr>
          <a:lstStyle>
            <a:lvl1pPr marL="228600" marR="0" indent="-228600" algn="l" defTabSz="914400" rtl="0" eaLnBrk="1" fontAlgn="auto" latinLnBrk="0" hangingPunct="1">
              <a:lnSpc>
                <a:spcPct val="90000"/>
              </a:lnSpc>
              <a:spcBef>
                <a:spcPts val="1000"/>
              </a:spcBef>
              <a:spcAft>
                <a:spcPts val="0"/>
              </a:spcAft>
              <a:buClr>
                <a:schemeClr val="accent5"/>
              </a:buClr>
              <a:buSzTx/>
              <a:buFont typeface="Arial" panose="020B0604020202020204" pitchFamily="34" charset="0"/>
              <a:buChar char="•"/>
              <a:tabLst/>
              <a:defRPr lang="en-US" sz="1800" kern="1200" dirty="0" smtClean="0">
                <a:solidFill>
                  <a:schemeClr val="tx2"/>
                </a:solidFill>
                <a:latin typeface="+mn-lt"/>
                <a:ea typeface="+mn-ea"/>
                <a:cs typeface="+mn-cs"/>
              </a:defRPr>
            </a:lvl1pPr>
            <a:lvl2pPr>
              <a:buClr>
                <a:schemeClr val="accent5"/>
              </a:buClr>
              <a:defRPr/>
            </a:lvl2pPr>
            <a:lvl3pPr>
              <a:buClr>
                <a:schemeClr val="accent5"/>
              </a:buClr>
              <a:defRPr/>
            </a:lvl3pPr>
            <a:lvl4pPr>
              <a:buClr>
                <a:schemeClr val="accent5"/>
              </a:buClr>
              <a:defRPr/>
            </a:lvl4pPr>
          </a:lstStyle>
          <a:p>
            <a:pPr lvl="0"/>
            <a:r>
              <a:rPr lang="en-US"/>
              <a:t>Click to edit Master text styles</a:t>
            </a:r>
          </a:p>
          <a:p>
            <a:pPr lvl="1"/>
            <a:r>
              <a:rPr lang="en-US"/>
              <a:t>Second level</a:t>
            </a:r>
          </a:p>
          <a:p>
            <a:pPr lvl="2"/>
            <a:r>
              <a:rPr lang="en-US"/>
              <a:t>Third level</a:t>
            </a:r>
          </a:p>
        </p:txBody>
      </p:sp>
      <p:cxnSp>
        <p:nvCxnSpPr>
          <p:cNvPr id="14" name="Straight Connector 13">
            <a:extLst>
              <a:ext uri="{FF2B5EF4-FFF2-40B4-BE49-F238E27FC236}">
                <a16:creationId xmlns:a16="http://schemas.microsoft.com/office/drawing/2014/main" id="{ED66B4E3-59DF-481E-9E4E-A6CC25BBFADA}"/>
              </a:ext>
            </a:extLst>
          </p:cNvPr>
          <p:cNvCxnSpPr/>
          <p:nvPr userDrawn="1"/>
        </p:nvCxnSpPr>
        <p:spPr>
          <a:xfrm>
            <a:off x="6096000" y="1440000"/>
            <a:ext cx="0" cy="45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7B850ED2-7B0F-4B97-A0C9-A8E889BA4BB6}"/>
              </a:ext>
            </a:extLst>
          </p:cNvPr>
          <p:cNvSpPr>
            <a:spLocks noGrp="1"/>
          </p:cNvSpPr>
          <p:nvPr>
            <p:ph type="body" idx="12"/>
          </p:nvPr>
        </p:nvSpPr>
        <p:spPr>
          <a:xfrm>
            <a:off x="6411747" y="1440000"/>
            <a:ext cx="2340000" cy="823912"/>
          </a:xfrm>
          <a:solidFill>
            <a:schemeClr val="accent3"/>
          </a:solidFill>
        </p:spPr>
        <p:txBody>
          <a:bodyPr lIns="180000" anchor="ctr" anchorCtr="0">
            <a:no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90A76A31-6E9E-47D4-A64B-D7A6CDAD840C}"/>
              </a:ext>
            </a:extLst>
          </p:cNvPr>
          <p:cNvSpPr>
            <a:spLocks noGrp="1"/>
          </p:cNvSpPr>
          <p:nvPr>
            <p:ph sz="half" idx="13"/>
          </p:nvPr>
        </p:nvSpPr>
        <p:spPr>
          <a:xfrm>
            <a:off x="6411747" y="2520000"/>
            <a:ext cx="2340000" cy="3510000"/>
          </a:xfrm>
          <a:solidFill>
            <a:srgbClr val="D9D9D9">
              <a:alpha val="10196"/>
            </a:srgbClr>
          </a:solidFill>
        </p:spPr>
        <p:txBody>
          <a:bodyPr lIns="180000" tIns="180000">
            <a:normAutofit/>
          </a:bodyPr>
          <a:lstStyle>
            <a:lvl1pPr marL="228600" marR="0" indent="-2286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lang="en-US" sz="1800" kern="1200" dirty="0" smtClean="0">
                <a:solidFill>
                  <a:schemeClr val="tx2"/>
                </a:solidFill>
                <a:latin typeface="+mn-lt"/>
                <a:ea typeface="+mn-ea"/>
                <a:cs typeface="+mn-cs"/>
              </a:defRPr>
            </a:lvl1pPr>
            <a:lvl2pPr>
              <a:buClr>
                <a:schemeClr val="accent3"/>
              </a:buClr>
              <a:defRPr/>
            </a:lvl2pPr>
            <a:lvl3pPr>
              <a:buClr>
                <a:schemeClr val="accent3"/>
              </a:buClr>
              <a:defRPr/>
            </a:lvl3pPr>
            <a:lvl4pPr>
              <a:buClr>
                <a:schemeClr val="accent3"/>
              </a:buClr>
              <a:defRPr/>
            </a:lvl4pPr>
          </a:lstStyle>
          <a:p>
            <a:pPr lvl="0"/>
            <a:r>
              <a:rPr lang="en-US"/>
              <a:t>Click to edit Master text styles</a:t>
            </a:r>
          </a:p>
          <a:p>
            <a:pPr lvl="1"/>
            <a:r>
              <a:rPr lang="en-US"/>
              <a:t>Second level</a:t>
            </a:r>
          </a:p>
          <a:p>
            <a:pPr lvl="2"/>
            <a:r>
              <a:rPr lang="en-US"/>
              <a:t>Third level</a:t>
            </a:r>
          </a:p>
        </p:txBody>
      </p:sp>
      <p:cxnSp>
        <p:nvCxnSpPr>
          <p:cNvPr id="17" name="Straight Connector 16">
            <a:extLst>
              <a:ext uri="{FF2B5EF4-FFF2-40B4-BE49-F238E27FC236}">
                <a16:creationId xmlns:a16="http://schemas.microsoft.com/office/drawing/2014/main" id="{0BA3E9F0-3EA6-42B3-A107-B4F1666C789F}"/>
              </a:ext>
            </a:extLst>
          </p:cNvPr>
          <p:cNvCxnSpPr/>
          <p:nvPr userDrawn="1"/>
        </p:nvCxnSpPr>
        <p:spPr>
          <a:xfrm>
            <a:off x="9067494" y="1440000"/>
            <a:ext cx="0" cy="45360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13C407D2-84CF-4490-BF4E-10CEB89112F6}"/>
              </a:ext>
            </a:extLst>
          </p:cNvPr>
          <p:cNvSpPr>
            <a:spLocks noGrp="1"/>
          </p:cNvSpPr>
          <p:nvPr>
            <p:ph type="body" idx="14"/>
          </p:nvPr>
        </p:nvSpPr>
        <p:spPr>
          <a:xfrm>
            <a:off x="9383241" y="1440000"/>
            <a:ext cx="2340000" cy="823912"/>
          </a:xfrm>
          <a:solidFill>
            <a:schemeClr val="accent2"/>
          </a:solidFill>
        </p:spPr>
        <p:txBody>
          <a:bodyPr lIns="180000" anchor="ctr" anchorCtr="0">
            <a:no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7952B422-8B56-44B8-95D1-752DC2DA69AC}"/>
              </a:ext>
            </a:extLst>
          </p:cNvPr>
          <p:cNvSpPr>
            <a:spLocks noGrp="1"/>
          </p:cNvSpPr>
          <p:nvPr>
            <p:ph sz="half" idx="15"/>
          </p:nvPr>
        </p:nvSpPr>
        <p:spPr>
          <a:xfrm>
            <a:off x="9383241" y="2520000"/>
            <a:ext cx="2340000" cy="3510000"/>
          </a:xfrm>
          <a:solidFill>
            <a:srgbClr val="D9D9D9">
              <a:alpha val="10196"/>
            </a:srgbClr>
          </a:solidFill>
        </p:spPr>
        <p:txBody>
          <a:bodyPr lIns="180000" tIns="180000">
            <a:normAutofit/>
          </a:bodyPr>
          <a:lstStyle>
            <a:lvl1pPr marL="228600" marR="0" indent="-2286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lang="en-US" sz="1800" kern="1200" dirty="0" smtClean="0">
                <a:solidFill>
                  <a:schemeClr val="tx2"/>
                </a:solidFill>
                <a:latin typeface="+mn-lt"/>
                <a:ea typeface="+mn-ea"/>
                <a:cs typeface="+mn-cs"/>
              </a:defRPr>
            </a:lvl1pPr>
            <a:lvl2pPr>
              <a:buClr>
                <a:schemeClr val="accent2"/>
              </a:buClr>
              <a:defRPr/>
            </a:lvl2pPr>
            <a:lvl3pPr>
              <a:buClr>
                <a:schemeClr val="accent2"/>
              </a:buClr>
              <a:defRPr/>
            </a:lvl3pPr>
            <a:lvl4pPr>
              <a:buClr>
                <a:schemeClr val="accent2"/>
              </a:buClr>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7044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D4020D-8DCC-4F46-A1C3-B6C5D6ECC78E}"/>
              </a:ext>
            </a:extLst>
          </p:cNvPr>
          <p:cNvSpPr>
            <a:spLocks noGrp="1"/>
          </p:cNvSpPr>
          <p:nvPr>
            <p:ph type="title"/>
          </p:nvPr>
        </p:nvSpPr>
        <p:spPr>
          <a:xfrm>
            <a:off x="468760" y="334327"/>
            <a:ext cx="8287327" cy="61393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514362-D9CA-40B2-91EE-589A750C3B20}"/>
              </a:ext>
            </a:extLst>
          </p:cNvPr>
          <p:cNvSpPr>
            <a:spLocks noGrp="1"/>
          </p:cNvSpPr>
          <p:nvPr>
            <p:ph type="body" idx="1"/>
          </p:nvPr>
        </p:nvSpPr>
        <p:spPr>
          <a:xfrm>
            <a:off x="4680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A picture containing drawing&#10;&#10;Description automatically generated">
            <a:extLst>
              <a:ext uri="{FF2B5EF4-FFF2-40B4-BE49-F238E27FC236}">
                <a16:creationId xmlns:a16="http://schemas.microsoft.com/office/drawing/2014/main" id="{6F749F5B-DFD7-496F-BA3A-4A84AD7B4579}"/>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026623" y="324000"/>
            <a:ext cx="1841377" cy="634585"/>
          </a:xfrm>
          <a:prstGeom prst="rect">
            <a:avLst/>
          </a:prstGeom>
        </p:spPr>
      </p:pic>
    </p:spTree>
    <p:extLst>
      <p:ext uri="{BB962C8B-B14F-4D97-AF65-F5344CB8AC3E}">
        <p14:creationId xmlns:p14="http://schemas.microsoft.com/office/powerpoint/2010/main" val="210430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60" r:id="rId7"/>
    <p:sldLayoutId id="2147483661" r:id="rId8"/>
    <p:sldLayoutId id="2147483662" r:id="rId9"/>
    <p:sldLayoutId id="2147483663" r:id="rId10"/>
    <p:sldLayoutId id="2147483665" r:id="rId11"/>
    <p:sldLayoutId id="2147483664" r:id="rId12"/>
    <p:sldLayoutId id="2147483666" r:id="rId13"/>
    <p:sldLayoutId id="2147483667" r:id="rId14"/>
    <p:sldLayoutId id="2147483668" r:id="rId15"/>
    <p:sldLayoutId id="2147483654" r:id="rId16"/>
    <p:sldLayoutId id="2147483671" r:id="rId17"/>
    <p:sldLayoutId id="2147483655" r:id="rId18"/>
    <p:sldLayoutId id="2147483657" r:id="rId19"/>
    <p:sldLayoutId id="2147483669" r:id="rId20"/>
    <p:sldLayoutId id="2147483670" r:id="rId21"/>
    <p:sldLayoutId id="2147483658" r:id="rId22"/>
    <p:sldLayoutId id="2147483672" r:id="rId23"/>
  </p:sldLayoutIdLst>
  <p:txStyles>
    <p:titleStyle>
      <a:lvl1pPr algn="l"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buClr>
          <a:schemeClr val="bg2"/>
        </a:buClr>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store&#10;&#10;Description automatically generated">
            <a:extLst>
              <a:ext uri="{FF2B5EF4-FFF2-40B4-BE49-F238E27FC236}">
                <a16:creationId xmlns:a16="http://schemas.microsoft.com/office/drawing/2014/main" id="{096B31F0-637E-4084-A208-6C9A0405909C}"/>
              </a:ext>
            </a:extLst>
          </p:cNvPr>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35016" t="8211" b="15346"/>
          <a:stretch/>
        </p:blipFill>
        <p:spPr>
          <a:xfrm>
            <a:off x="1444" y="-5"/>
            <a:ext cx="6094556" cy="6858000"/>
          </a:xfrm>
        </p:spPr>
      </p:pic>
      <p:sp>
        <p:nvSpPr>
          <p:cNvPr id="4" name="Title 3">
            <a:extLst>
              <a:ext uri="{FF2B5EF4-FFF2-40B4-BE49-F238E27FC236}">
                <a16:creationId xmlns:a16="http://schemas.microsoft.com/office/drawing/2014/main" id="{3F54AA45-1923-476F-8B97-3B8B1FC65DF6}"/>
              </a:ext>
            </a:extLst>
          </p:cNvPr>
          <p:cNvSpPr>
            <a:spLocks noGrp="1"/>
          </p:cNvSpPr>
          <p:nvPr>
            <p:ph type="ctrTitle"/>
          </p:nvPr>
        </p:nvSpPr>
        <p:spPr>
          <a:xfrm>
            <a:off x="4711337" y="2574661"/>
            <a:ext cx="7480663" cy="1708669"/>
          </a:xfrm>
        </p:spPr>
        <p:txBody>
          <a:bodyPr/>
          <a:lstStyle/>
          <a:p>
            <a:r>
              <a:rPr lang="en-GB" sz="3600" b="1" dirty="0">
                <a:cs typeface="Arial"/>
              </a:rPr>
              <a:t>Direct Payments</a:t>
            </a:r>
            <a:br>
              <a:rPr lang="en-GB" sz="3600" b="1" dirty="0">
                <a:latin typeface="Arial" panose="020B0604020202020204" pitchFamily="34" charset="0"/>
                <a:cs typeface="Arial" panose="020B0604020202020204" pitchFamily="34" charset="0"/>
              </a:rPr>
            </a:br>
            <a:br>
              <a:rPr lang="en-GB" sz="2400" b="1" dirty="0">
                <a:latin typeface="Arial" panose="020B0604020202020204" pitchFamily="34" charset="0"/>
                <a:cs typeface="Arial" panose="020B0604020202020204" pitchFamily="34" charset="0"/>
              </a:rPr>
            </a:br>
            <a:r>
              <a:rPr lang="en-GB" sz="2400" b="1" dirty="0">
                <a:latin typeface="Arial"/>
                <a:cs typeface="Arial"/>
              </a:rPr>
              <a:t>10</a:t>
            </a:r>
            <a:r>
              <a:rPr lang="en-GB" sz="2400" b="1" baseline="30000" dirty="0">
                <a:latin typeface="Arial"/>
                <a:cs typeface="Arial"/>
              </a:rPr>
              <a:t>th</a:t>
            </a:r>
            <a:r>
              <a:rPr lang="en-GB" sz="2400" b="1" dirty="0">
                <a:latin typeface="Arial"/>
                <a:cs typeface="Arial"/>
              </a:rPr>
              <a:t> </a:t>
            </a:r>
            <a:r>
              <a:rPr lang="en-GB" sz="2400" dirty="0">
                <a:latin typeface="Arial"/>
                <a:cs typeface="Arial"/>
              </a:rPr>
              <a:t>December 2021</a:t>
            </a:r>
            <a:endParaRPr lang="en-US" sz="2400" dirty="0">
              <a:latin typeface="Arial"/>
              <a:cs typeface="Arial"/>
            </a:endParaRPr>
          </a:p>
        </p:txBody>
      </p:sp>
      <p:pic>
        <p:nvPicPr>
          <p:cNvPr id="5" name="Picture 4" descr="Logo&#10;&#10;Description automatically generated">
            <a:extLst>
              <a:ext uri="{FF2B5EF4-FFF2-40B4-BE49-F238E27FC236}">
                <a16:creationId xmlns:a16="http://schemas.microsoft.com/office/drawing/2014/main" id="{FDDC08ED-DB71-4C60-A5E6-3450CCDE9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687" y="5379683"/>
            <a:ext cx="2008949" cy="1019281"/>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5615C22E-A097-4342-A44B-61917C344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1685" y="5664565"/>
            <a:ext cx="917070" cy="369332"/>
          </a:xfrm>
          <a:prstGeom prst="rect">
            <a:avLst/>
          </a:prstGeom>
        </p:spPr>
      </p:pic>
      <p:pic>
        <p:nvPicPr>
          <p:cNvPr id="8" name="Picture 7" descr="Text&#10;&#10;Description automatically generated">
            <a:extLst>
              <a:ext uri="{FF2B5EF4-FFF2-40B4-BE49-F238E27FC236}">
                <a16:creationId xmlns:a16="http://schemas.microsoft.com/office/drawing/2014/main" id="{63E085DD-4028-425B-B8B7-3425592A9D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9638" y="212269"/>
            <a:ext cx="1115111" cy="931872"/>
          </a:xfrm>
          <a:prstGeom prst="rect">
            <a:avLst/>
          </a:prstGeom>
        </p:spPr>
      </p:pic>
      <p:sp>
        <p:nvSpPr>
          <p:cNvPr id="9" name="TextBox 8">
            <a:extLst>
              <a:ext uri="{FF2B5EF4-FFF2-40B4-BE49-F238E27FC236}">
                <a16:creationId xmlns:a16="http://schemas.microsoft.com/office/drawing/2014/main" id="{F2AF0252-8691-4280-9A80-8D5F485CA98D}"/>
              </a:ext>
            </a:extLst>
          </p:cNvPr>
          <p:cNvSpPr txBox="1"/>
          <p:nvPr/>
        </p:nvSpPr>
        <p:spPr>
          <a:xfrm>
            <a:off x="6419638" y="5969073"/>
            <a:ext cx="1402876" cy="369332"/>
          </a:xfrm>
          <a:prstGeom prst="rect">
            <a:avLst/>
          </a:prstGeom>
          <a:noFill/>
        </p:spPr>
        <p:txBody>
          <a:bodyPr wrap="square" rtlCol="0">
            <a:spAutoFit/>
          </a:bodyPr>
          <a:lstStyle/>
          <a:p>
            <a:r>
              <a:rPr lang="en-GB" b="1" dirty="0"/>
              <a:t>  England</a:t>
            </a:r>
          </a:p>
        </p:txBody>
      </p:sp>
      <p:pic>
        <p:nvPicPr>
          <p:cNvPr id="3" name="Picture 2" descr="Logo&#10;&#10;Description automatically generated">
            <a:extLst>
              <a:ext uri="{FF2B5EF4-FFF2-40B4-BE49-F238E27FC236}">
                <a16:creationId xmlns:a16="http://schemas.microsoft.com/office/drawing/2014/main" id="{6B203243-F9DF-4538-8A00-D0C79D1A7A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426" y="13228"/>
            <a:ext cx="2292210" cy="1180198"/>
          </a:xfrm>
          <a:prstGeom prst="rect">
            <a:avLst/>
          </a:prstGeom>
        </p:spPr>
      </p:pic>
    </p:spTree>
    <p:extLst>
      <p:ext uri="{BB962C8B-B14F-4D97-AF65-F5344CB8AC3E}">
        <p14:creationId xmlns:p14="http://schemas.microsoft.com/office/powerpoint/2010/main" val="105966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FBDEFDB-EE05-434C-9F3F-FDE3BC76D940}"/>
              </a:ext>
            </a:extLst>
          </p:cNvPr>
          <p:cNvSpPr>
            <a:spLocks noGrp="1"/>
          </p:cNvSpPr>
          <p:nvPr>
            <p:ph type="body" idx="1"/>
          </p:nvPr>
        </p:nvSpPr>
        <p:spPr>
          <a:solidFill>
            <a:schemeClr val="bg2"/>
          </a:solidFill>
        </p:spPr>
        <p:txBody>
          <a:bodyPr/>
          <a:lstStyle/>
          <a:p>
            <a:pPr algn="ctr"/>
            <a:r>
              <a:rPr lang="en-GB" dirty="0">
                <a:solidFill>
                  <a:schemeClr val="bg1"/>
                </a:solidFill>
              </a:rPr>
              <a:t>Current system</a:t>
            </a:r>
          </a:p>
        </p:txBody>
      </p:sp>
      <p:sp>
        <p:nvSpPr>
          <p:cNvPr id="14" name="Content Placeholder 13">
            <a:extLst>
              <a:ext uri="{FF2B5EF4-FFF2-40B4-BE49-F238E27FC236}">
                <a16:creationId xmlns:a16="http://schemas.microsoft.com/office/drawing/2014/main" id="{A8E114F2-05E6-48E2-BE11-29B5D882930C}"/>
              </a:ext>
            </a:extLst>
          </p:cNvPr>
          <p:cNvSpPr>
            <a:spLocks noGrp="1"/>
          </p:cNvSpPr>
          <p:nvPr>
            <p:ph sz="half" idx="2"/>
          </p:nvPr>
        </p:nvSpPr>
        <p:spPr/>
        <p:txBody>
          <a:bodyPr>
            <a:normAutofit/>
          </a:bodyPr>
          <a:lstStyle/>
          <a:p>
            <a:r>
              <a:rPr lang="en-GB" sz="1800" dirty="0"/>
              <a:t>Outstanding reimbursable debt is high:</a:t>
            </a:r>
          </a:p>
          <a:p>
            <a:pPr marL="742950" lvl="1" indent="-285750">
              <a:buFont typeface="Arial" panose="020B0604020202020204" pitchFamily="34" charset="0"/>
              <a:buChar char="•"/>
            </a:pPr>
            <a:r>
              <a:rPr lang="en-GB" sz="1800" dirty="0"/>
              <a:t>Potential enforcement action</a:t>
            </a:r>
          </a:p>
          <a:p>
            <a:pPr marL="742950" lvl="1" indent="-285750">
              <a:buFont typeface="Arial" panose="020B0604020202020204" pitchFamily="34" charset="0"/>
              <a:buChar char="•"/>
            </a:pPr>
            <a:r>
              <a:rPr lang="en-GB" sz="1800" dirty="0"/>
              <a:t>Risk to service continuity</a:t>
            </a:r>
          </a:p>
          <a:p>
            <a:pPr marL="742950" lvl="1" indent="-285750">
              <a:buFont typeface="Arial" panose="020B0604020202020204" pitchFamily="34" charset="0"/>
              <a:buChar char="•"/>
            </a:pPr>
            <a:r>
              <a:rPr lang="en-GB" sz="1800" dirty="0"/>
              <a:t>Adverse media coverage </a:t>
            </a:r>
          </a:p>
          <a:p>
            <a:pPr marL="742950" lvl="1" indent="-285750">
              <a:buFont typeface="Arial" panose="020B0604020202020204" pitchFamily="34" charset="0"/>
              <a:buChar char="•"/>
            </a:pPr>
            <a:endParaRPr lang="en-GB" sz="1800" dirty="0"/>
          </a:p>
          <a:p>
            <a:r>
              <a:rPr lang="en-GB" dirty="0"/>
              <a:t>Servicing debt is costly:</a:t>
            </a:r>
          </a:p>
          <a:p>
            <a:pPr marL="742950" lvl="1" indent="-285750">
              <a:buFont typeface="Arial" panose="020B0604020202020204" pitchFamily="34" charset="0"/>
              <a:buChar char="•"/>
            </a:pPr>
            <a:r>
              <a:rPr lang="en-GB" dirty="0"/>
              <a:t>Working capital loans</a:t>
            </a:r>
          </a:p>
          <a:p>
            <a:pPr marL="742950" lvl="1" indent="-285750">
              <a:buFont typeface="Arial" panose="020B0604020202020204" pitchFamily="34" charset="0"/>
              <a:buChar char="•"/>
            </a:pPr>
            <a:r>
              <a:rPr lang="en-GB" dirty="0"/>
              <a:t>Interest</a:t>
            </a:r>
          </a:p>
          <a:p>
            <a:pPr marL="742950" lvl="1" indent="-285750">
              <a:buFont typeface="Arial" panose="020B0604020202020204" pitchFamily="34" charset="0"/>
              <a:buChar char="•"/>
            </a:pPr>
            <a:r>
              <a:rPr lang="en-GB" dirty="0"/>
              <a:t>Administration </a:t>
            </a:r>
          </a:p>
          <a:p>
            <a:endParaRPr lang="en-GB" dirty="0"/>
          </a:p>
        </p:txBody>
      </p:sp>
      <p:sp>
        <p:nvSpPr>
          <p:cNvPr id="15" name="Text Placeholder 14">
            <a:extLst>
              <a:ext uri="{FF2B5EF4-FFF2-40B4-BE49-F238E27FC236}">
                <a16:creationId xmlns:a16="http://schemas.microsoft.com/office/drawing/2014/main" id="{FFD41338-2C03-4B22-96C8-213345F0E68F}"/>
              </a:ext>
            </a:extLst>
          </p:cNvPr>
          <p:cNvSpPr>
            <a:spLocks noGrp="1"/>
          </p:cNvSpPr>
          <p:nvPr>
            <p:ph type="body" sz="quarter" idx="3"/>
          </p:nvPr>
        </p:nvSpPr>
        <p:spPr>
          <a:solidFill>
            <a:schemeClr val="accent3"/>
          </a:solidFill>
        </p:spPr>
        <p:txBody>
          <a:bodyPr/>
          <a:lstStyle/>
          <a:p>
            <a:pPr algn="ctr"/>
            <a:r>
              <a:rPr lang="en-GB" dirty="0">
                <a:solidFill>
                  <a:schemeClr val="bg1"/>
                </a:solidFill>
              </a:rPr>
              <a:t>Direct Payments</a:t>
            </a:r>
          </a:p>
        </p:txBody>
      </p:sp>
      <p:sp>
        <p:nvSpPr>
          <p:cNvPr id="16" name="Content Placeholder 15">
            <a:extLst>
              <a:ext uri="{FF2B5EF4-FFF2-40B4-BE49-F238E27FC236}">
                <a16:creationId xmlns:a16="http://schemas.microsoft.com/office/drawing/2014/main" id="{787015C6-77D5-4BEE-94B1-74007415CD74}"/>
              </a:ext>
            </a:extLst>
          </p:cNvPr>
          <p:cNvSpPr>
            <a:spLocks noGrp="1"/>
          </p:cNvSpPr>
          <p:nvPr>
            <p:ph sz="quarter" idx="4"/>
          </p:nvPr>
        </p:nvSpPr>
        <p:spPr/>
        <p:txBody>
          <a:bodyPr/>
          <a:lstStyle/>
          <a:p>
            <a:pPr marL="285750" indent="-285750">
              <a:buFont typeface="Arial" panose="020B0604020202020204" pitchFamily="34" charset="0"/>
              <a:buChar char="•"/>
            </a:pPr>
            <a:r>
              <a:rPr lang="en-GB" dirty="0"/>
              <a:t>Reimbursable debt and potential consequences resolved at source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Clarity and transparency</a:t>
            </a:r>
          </a:p>
          <a:p>
            <a:endParaRPr lang="en-GB" dirty="0"/>
          </a:p>
          <a:p>
            <a:r>
              <a:rPr lang="en-GB" dirty="0"/>
              <a:t>Reduced administrative burden on GP and fewer recovery costs </a:t>
            </a:r>
          </a:p>
          <a:p>
            <a:endParaRPr lang="en-GB" dirty="0"/>
          </a:p>
        </p:txBody>
      </p:sp>
      <p:sp>
        <p:nvSpPr>
          <p:cNvPr id="2" name="Title 1">
            <a:extLst>
              <a:ext uri="{FF2B5EF4-FFF2-40B4-BE49-F238E27FC236}">
                <a16:creationId xmlns:a16="http://schemas.microsoft.com/office/drawing/2014/main" id="{0B08B2D5-E37C-4ED2-942A-1F3F35524B58}"/>
              </a:ext>
            </a:extLst>
          </p:cNvPr>
          <p:cNvSpPr>
            <a:spLocks noGrp="1"/>
          </p:cNvSpPr>
          <p:nvPr>
            <p:ph type="title"/>
          </p:nvPr>
        </p:nvSpPr>
        <p:spPr/>
        <p:txBody>
          <a:bodyPr>
            <a:normAutofit fontScale="90000"/>
          </a:bodyPr>
          <a:lstStyle/>
          <a:p>
            <a:r>
              <a:rPr lang="en-GB" dirty="0"/>
              <a:t>Why do we need Direct Payments?</a:t>
            </a:r>
          </a:p>
        </p:txBody>
      </p:sp>
    </p:spTree>
    <p:extLst>
      <p:ext uri="{BB962C8B-B14F-4D97-AF65-F5344CB8AC3E}">
        <p14:creationId xmlns:p14="http://schemas.microsoft.com/office/powerpoint/2010/main" val="396174106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store&#10;&#10;Description automatically generated">
            <a:extLst>
              <a:ext uri="{FF2B5EF4-FFF2-40B4-BE49-F238E27FC236}">
                <a16:creationId xmlns:a16="http://schemas.microsoft.com/office/drawing/2014/main" id="{096B31F0-637E-4084-A208-6C9A0405909C}"/>
              </a:ext>
            </a:extLst>
          </p:cNvPr>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3311" t="8211" b="8211"/>
          <a:stretch/>
        </p:blipFill>
        <p:spPr>
          <a:xfrm>
            <a:off x="0" y="0"/>
            <a:ext cx="6578396" cy="6858000"/>
          </a:xfrm>
        </p:spPr>
      </p:pic>
      <p:sp>
        <p:nvSpPr>
          <p:cNvPr id="3" name="Title 2">
            <a:extLst>
              <a:ext uri="{FF2B5EF4-FFF2-40B4-BE49-F238E27FC236}">
                <a16:creationId xmlns:a16="http://schemas.microsoft.com/office/drawing/2014/main" id="{3F08179B-D589-445B-9B4C-900995B827CB}"/>
              </a:ext>
            </a:extLst>
          </p:cNvPr>
          <p:cNvSpPr>
            <a:spLocks noGrp="1"/>
          </p:cNvSpPr>
          <p:nvPr>
            <p:ph type="ctrTitle"/>
          </p:nvPr>
        </p:nvSpPr>
        <p:spPr>
          <a:xfrm>
            <a:off x="4711337" y="2697281"/>
            <a:ext cx="7480663" cy="1099271"/>
          </a:xfrm>
        </p:spPr>
        <p:txBody>
          <a:bodyPr/>
          <a:lstStyle/>
          <a:p>
            <a:r>
              <a:rPr lang="en-GB" sz="4000" b="1" dirty="0"/>
              <a:t>Benefits of Direct Payments</a:t>
            </a:r>
          </a:p>
        </p:txBody>
      </p:sp>
      <p:pic>
        <p:nvPicPr>
          <p:cNvPr id="15" name="Picture 14" descr="Logo&#10;&#10;Description automatically generated">
            <a:extLst>
              <a:ext uri="{FF2B5EF4-FFF2-40B4-BE49-F238E27FC236}">
                <a16:creationId xmlns:a16="http://schemas.microsoft.com/office/drawing/2014/main" id="{D137F59F-B27D-4EFD-9784-54217A6412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687" y="5379683"/>
            <a:ext cx="2008949" cy="101928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172884C-E7C3-4498-AFFD-22BCF00CAE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085" y="5636856"/>
            <a:ext cx="917070" cy="369332"/>
          </a:xfrm>
          <a:prstGeom prst="rect">
            <a:avLst/>
          </a:prstGeom>
        </p:spPr>
      </p:pic>
      <p:pic>
        <p:nvPicPr>
          <p:cNvPr id="17" name="Picture 16" descr="Text&#10;&#10;Description automatically generated">
            <a:extLst>
              <a:ext uri="{FF2B5EF4-FFF2-40B4-BE49-F238E27FC236}">
                <a16:creationId xmlns:a16="http://schemas.microsoft.com/office/drawing/2014/main" id="{2739BA7C-49FD-4E4D-A253-0658A12800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6038" y="182278"/>
            <a:ext cx="1115111" cy="931872"/>
          </a:xfrm>
          <a:prstGeom prst="rect">
            <a:avLst/>
          </a:prstGeom>
        </p:spPr>
      </p:pic>
      <p:sp>
        <p:nvSpPr>
          <p:cNvPr id="18" name="TextBox 17">
            <a:extLst>
              <a:ext uri="{FF2B5EF4-FFF2-40B4-BE49-F238E27FC236}">
                <a16:creationId xmlns:a16="http://schemas.microsoft.com/office/drawing/2014/main" id="{5D6CBB8E-F0C9-4FCA-AAD5-81953B66B325}"/>
              </a:ext>
            </a:extLst>
          </p:cNvPr>
          <p:cNvSpPr txBox="1"/>
          <p:nvPr/>
        </p:nvSpPr>
        <p:spPr>
          <a:xfrm>
            <a:off x="6826038" y="5941364"/>
            <a:ext cx="1402876" cy="369332"/>
          </a:xfrm>
          <a:prstGeom prst="rect">
            <a:avLst/>
          </a:prstGeom>
          <a:noFill/>
        </p:spPr>
        <p:txBody>
          <a:bodyPr wrap="square" rtlCol="0">
            <a:spAutoFit/>
          </a:bodyPr>
          <a:lstStyle/>
          <a:p>
            <a:r>
              <a:rPr lang="en-GB" b="1" dirty="0"/>
              <a:t>  England</a:t>
            </a:r>
          </a:p>
        </p:txBody>
      </p:sp>
      <p:pic>
        <p:nvPicPr>
          <p:cNvPr id="19" name="Picture 18" descr="Logo&#10;&#10;Description automatically generated">
            <a:extLst>
              <a:ext uri="{FF2B5EF4-FFF2-40B4-BE49-F238E27FC236}">
                <a16:creationId xmlns:a16="http://schemas.microsoft.com/office/drawing/2014/main" id="{CC687985-A1E3-40E9-837C-4C25E25617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426" y="13228"/>
            <a:ext cx="2292210" cy="1180198"/>
          </a:xfrm>
          <a:prstGeom prst="rect">
            <a:avLst/>
          </a:prstGeom>
        </p:spPr>
      </p:pic>
      <p:sp>
        <p:nvSpPr>
          <p:cNvPr id="9" name="TextBox 8">
            <a:extLst>
              <a:ext uri="{FF2B5EF4-FFF2-40B4-BE49-F238E27FC236}">
                <a16:creationId xmlns:a16="http://schemas.microsoft.com/office/drawing/2014/main" id="{DD7C9D28-8550-4E97-9D8C-2B545FA76A53}"/>
              </a:ext>
            </a:extLst>
          </p:cNvPr>
          <p:cNvSpPr txBox="1"/>
          <p:nvPr/>
        </p:nvSpPr>
        <p:spPr>
          <a:xfrm>
            <a:off x="7126014" y="4201510"/>
            <a:ext cx="3413234" cy="646331"/>
          </a:xfrm>
          <a:prstGeom prst="rect">
            <a:avLst/>
          </a:prstGeom>
          <a:noFill/>
        </p:spPr>
        <p:txBody>
          <a:bodyPr wrap="square" rtlCol="0">
            <a:spAutoFit/>
          </a:bodyPr>
          <a:lstStyle/>
          <a:p>
            <a:r>
              <a:rPr lang="en-GB" dirty="0"/>
              <a:t>Adrian </a:t>
            </a:r>
            <a:r>
              <a:rPr lang="en-GB" dirty="0" err="1"/>
              <a:t>Snarr</a:t>
            </a:r>
            <a:endParaRPr lang="en-GB" dirty="0"/>
          </a:p>
          <a:p>
            <a:r>
              <a:rPr lang="en-GB" dirty="0"/>
              <a:t>NHS England and Improvement</a:t>
            </a:r>
          </a:p>
        </p:txBody>
      </p:sp>
    </p:spTree>
    <p:extLst>
      <p:ext uri="{BB962C8B-B14F-4D97-AF65-F5344CB8AC3E}">
        <p14:creationId xmlns:p14="http://schemas.microsoft.com/office/powerpoint/2010/main" val="161608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5F4B-E453-488C-A1CE-76C8F504FFD1}"/>
              </a:ext>
            </a:extLst>
          </p:cNvPr>
          <p:cNvSpPr>
            <a:spLocks noGrp="1"/>
          </p:cNvSpPr>
          <p:nvPr>
            <p:ph type="title"/>
          </p:nvPr>
        </p:nvSpPr>
        <p:spPr>
          <a:xfrm>
            <a:off x="468760" y="334327"/>
            <a:ext cx="8287327" cy="613930"/>
          </a:xfrm>
        </p:spPr>
        <p:txBody>
          <a:bodyPr>
            <a:normAutofit fontScale="90000"/>
          </a:bodyPr>
          <a:lstStyle/>
          <a:p>
            <a:r>
              <a:rPr lang="en-GB" dirty="0"/>
              <a:t>Benefits of Direct Payments</a:t>
            </a:r>
          </a:p>
        </p:txBody>
      </p:sp>
      <p:graphicFrame>
        <p:nvGraphicFramePr>
          <p:cNvPr id="4" name="Content Placeholder 3">
            <a:extLst>
              <a:ext uri="{FF2B5EF4-FFF2-40B4-BE49-F238E27FC236}">
                <a16:creationId xmlns:a16="http://schemas.microsoft.com/office/drawing/2014/main" id="{D67D2785-4062-4444-86E0-68356FC70A2A}"/>
              </a:ext>
            </a:extLst>
          </p:cNvPr>
          <p:cNvGraphicFramePr>
            <a:graphicFrameLocks noGrp="1"/>
          </p:cNvGraphicFramePr>
          <p:nvPr>
            <p:ph idx="1"/>
            <p:extLst>
              <p:ext uri="{D42A27DB-BD31-4B8C-83A1-F6EECF244321}">
                <p14:modId xmlns:p14="http://schemas.microsoft.com/office/powerpoint/2010/main" val="1833291447"/>
              </p:ext>
            </p:extLst>
          </p:nvPr>
        </p:nvGraphicFramePr>
        <p:xfrm>
          <a:off x="468313" y="14398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43F33AF-DCD4-4ADF-B82D-50F0D6D7A9F6}"/>
              </a:ext>
            </a:extLst>
          </p:cNvPr>
          <p:cNvSpPr txBox="1"/>
          <p:nvPr/>
        </p:nvSpPr>
        <p:spPr>
          <a:xfrm>
            <a:off x="8838538" y="5369286"/>
            <a:ext cx="3179075" cy="646331"/>
          </a:xfrm>
          <a:prstGeom prst="rect">
            <a:avLst/>
          </a:prstGeom>
          <a:noFill/>
        </p:spPr>
        <p:txBody>
          <a:bodyPr wrap="none" rtlCol="0">
            <a:spAutoFit/>
          </a:bodyPr>
          <a:lstStyle/>
          <a:p>
            <a:pPr marL="742950" lvl="1" indent="-285750">
              <a:buFont typeface="Wingdings" panose="05000000000000000000" pitchFamily="2" charset="2"/>
              <a:buChar char="ü"/>
            </a:pPr>
            <a:r>
              <a:rPr lang="en-GB" dirty="0">
                <a:sym typeface="Wingdings" panose="05000000000000000000" pitchFamily="2" charset="2"/>
              </a:rPr>
              <a:t>Timely payments</a:t>
            </a:r>
          </a:p>
          <a:p>
            <a:pPr marL="742950" lvl="1" indent="-285750">
              <a:buFont typeface="Wingdings" panose="05000000000000000000" pitchFamily="2" charset="2"/>
              <a:buChar char="ü"/>
            </a:pPr>
            <a:r>
              <a:rPr lang="en-GB" dirty="0">
                <a:sym typeface="Wingdings" panose="05000000000000000000" pitchFamily="2" charset="2"/>
              </a:rPr>
              <a:t>Stronger relationships</a:t>
            </a:r>
            <a:endParaRPr lang="en-GB" dirty="0"/>
          </a:p>
        </p:txBody>
      </p:sp>
      <p:sp>
        <p:nvSpPr>
          <p:cNvPr id="6" name="TextBox 5">
            <a:extLst>
              <a:ext uri="{FF2B5EF4-FFF2-40B4-BE49-F238E27FC236}">
                <a16:creationId xmlns:a16="http://schemas.microsoft.com/office/drawing/2014/main" id="{E1A47849-6F5E-4659-8004-D25A5B7D3BE7}"/>
              </a:ext>
            </a:extLst>
          </p:cNvPr>
          <p:cNvSpPr txBox="1"/>
          <p:nvPr/>
        </p:nvSpPr>
        <p:spPr>
          <a:xfrm>
            <a:off x="874295" y="1703004"/>
            <a:ext cx="2922595" cy="646331"/>
          </a:xfrm>
          <a:prstGeom prst="rect">
            <a:avLst/>
          </a:prstGeom>
          <a:noFill/>
        </p:spPr>
        <p:txBody>
          <a:bodyPr wrap="none" rtlCol="0">
            <a:spAutoFit/>
          </a:bodyPr>
          <a:lstStyle/>
          <a:p>
            <a:pPr marL="742950" lvl="1" indent="-285750">
              <a:buFont typeface="Wingdings" panose="05000000000000000000" pitchFamily="2" charset="2"/>
              <a:buChar char="ü"/>
            </a:pPr>
            <a:r>
              <a:rPr lang="en-GB" dirty="0">
                <a:sym typeface="Wingdings" panose="05000000000000000000" pitchFamily="2" charset="2"/>
              </a:rPr>
              <a:t>Less administration</a:t>
            </a:r>
          </a:p>
          <a:p>
            <a:pPr marL="742950" lvl="1" indent="-285750">
              <a:buFont typeface="Wingdings" panose="05000000000000000000" pitchFamily="2" charset="2"/>
              <a:buChar char="ü"/>
            </a:pPr>
            <a:r>
              <a:rPr lang="en-GB" dirty="0"/>
              <a:t>Greater clarity</a:t>
            </a:r>
          </a:p>
        </p:txBody>
      </p:sp>
      <p:sp>
        <p:nvSpPr>
          <p:cNvPr id="7" name="TextBox 6">
            <a:extLst>
              <a:ext uri="{FF2B5EF4-FFF2-40B4-BE49-F238E27FC236}">
                <a16:creationId xmlns:a16="http://schemas.microsoft.com/office/drawing/2014/main" id="{C232C81F-94BA-4967-94F9-29996660B7A1}"/>
              </a:ext>
            </a:extLst>
          </p:cNvPr>
          <p:cNvSpPr txBox="1"/>
          <p:nvPr/>
        </p:nvSpPr>
        <p:spPr>
          <a:xfrm>
            <a:off x="874295" y="5631142"/>
            <a:ext cx="11104322" cy="1200329"/>
          </a:xfrm>
          <a:prstGeom prst="rect">
            <a:avLst/>
          </a:prstGeom>
          <a:noFill/>
        </p:spPr>
        <p:txBody>
          <a:bodyPr wrap="none" rtlCol="0">
            <a:spAutoFit/>
          </a:bodyPr>
          <a:lstStyle/>
          <a:p>
            <a:pPr marL="742950" lvl="1" indent="-285750">
              <a:buFont typeface="Wingdings" panose="05000000000000000000" pitchFamily="2" charset="2"/>
              <a:buChar char="ü"/>
            </a:pPr>
            <a:r>
              <a:rPr lang="en-GB" dirty="0">
                <a:sym typeface="Wingdings" panose="05000000000000000000" pitchFamily="2" charset="2"/>
              </a:rPr>
              <a:t>Greater clarity</a:t>
            </a:r>
          </a:p>
          <a:p>
            <a:pPr marL="742950" lvl="1" indent="-285750">
              <a:buFont typeface="Wingdings" panose="05000000000000000000" pitchFamily="2" charset="2"/>
              <a:buChar char="ü"/>
            </a:pPr>
            <a:r>
              <a:rPr lang="en-GB" dirty="0">
                <a:sym typeface="Wingdings" panose="05000000000000000000" pitchFamily="2" charset="2"/>
              </a:rPr>
              <a:t>Reduction in ad hoc queries</a:t>
            </a:r>
          </a:p>
          <a:p>
            <a:pPr marL="742950" lvl="1" indent="-285750">
              <a:buFont typeface="Wingdings" panose="05000000000000000000" pitchFamily="2" charset="2"/>
              <a:buChar char="ü"/>
            </a:pPr>
            <a:r>
              <a:rPr lang="en-GB" dirty="0">
                <a:sym typeface="Wingdings" panose="05000000000000000000" pitchFamily="2" charset="2"/>
              </a:rPr>
              <a:t>Stronger relationships</a:t>
            </a:r>
          </a:p>
          <a:p>
            <a:pPr marL="742950" lvl="1" indent="-285750">
              <a:buFont typeface="Wingdings" panose="05000000000000000000" pitchFamily="2" charset="2"/>
              <a:buChar char="ü"/>
            </a:pPr>
            <a:r>
              <a:rPr lang="en-GB" dirty="0">
                <a:sym typeface="Wingdings" panose="05000000000000000000" pitchFamily="2" charset="2"/>
              </a:rPr>
              <a:t>Changes to demise would mean the CCG is automatically made aware through property companies</a:t>
            </a:r>
            <a:endParaRPr lang="en-GB" dirty="0"/>
          </a:p>
        </p:txBody>
      </p:sp>
      <p:sp>
        <p:nvSpPr>
          <p:cNvPr id="8" name="TextBox 7">
            <a:extLst>
              <a:ext uri="{FF2B5EF4-FFF2-40B4-BE49-F238E27FC236}">
                <a16:creationId xmlns:a16="http://schemas.microsoft.com/office/drawing/2014/main" id="{C5039CC9-F884-4CD0-ADB1-FF371C8B9630}"/>
              </a:ext>
            </a:extLst>
          </p:cNvPr>
          <p:cNvSpPr txBox="1"/>
          <p:nvPr/>
        </p:nvSpPr>
        <p:spPr>
          <a:xfrm>
            <a:off x="7569187" y="1635058"/>
            <a:ext cx="4382747" cy="1754326"/>
          </a:xfrm>
          <a:prstGeom prst="rect">
            <a:avLst/>
          </a:prstGeom>
          <a:noFill/>
        </p:spPr>
        <p:txBody>
          <a:bodyPr wrap="square" rtlCol="0">
            <a:spAutoFit/>
          </a:bodyPr>
          <a:lstStyle/>
          <a:p>
            <a:pPr lvl="1"/>
            <a:r>
              <a:rPr lang="en-GB" b="1" dirty="0">
                <a:sym typeface="Wingdings" panose="05000000000000000000" pitchFamily="2" charset="2"/>
              </a:rPr>
              <a:t>Shared Benefits</a:t>
            </a:r>
          </a:p>
          <a:p>
            <a:pPr marL="742950" lvl="1" indent="-285750">
              <a:buFont typeface="Wingdings" panose="05000000000000000000" pitchFamily="2" charset="2"/>
              <a:buChar char="ü"/>
            </a:pPr>
            <a:r>
              <a:rPr lang="en-GB" dirty="0">
                <a:sym typeface="Wingdings" panose="05000000000000000000" pitchFamily="2" charset="2"/>
              </a:rPr>
              <a:t>Improves efficiency – fewer financial transactions required</a:t>
            </a:r>
          </a:p>
          <a:p>
            <a:pPr marL="742950" lvl="1" indent="-285750">
              <a:buFont typeface="Wingdings" panose="05000000000000000000" pitchFamily="2" charset="2"/>
              <a:buChar char="ü"/>
            </a:pPr>
            <a:r>
              <a:rPr lang="en-GB" dirty="0">
                <a:sym typeface="Wingdings" panose="05000000000000000000" pitchFamily="2" charset="2"/>
              </a:rPr>
              <a:t>Better </a:t>
            </a:r>
            <a:r>
              <a:rPr lang="en-GB" dirty="0" err="1">
                <a:sym typeface="Wingdings" panose="05000000000000000000" pitchFamily="2" charset="2"/>
              </a:rPr>
              <a:t>VfM</a:t>
            </a:r>
            <a:r>
              <a:rPr lang="en-GB" dirty="0">
                <a:sym typeface="Wingdings" panose="05000000000000000000" pitchFamily="2" charset="2"/>
              </a:rPr>
              <a:t> – money remains in NHS family</a:t>
            </a:r>
          </a:p>
          <a:p>
            <a:pPr marL="742950" lvl="1" indent="-285750">
              <a:buFont typeface="Wingdings" panose="05000000000000000000" pitchFamily="2" charset="2"/>
              <a:buChar char="ü"/>
            </a:pPr>
            <a:endParaRPr lang="en-GB" dirty="0"/>
          </a:p>
        </p:txBody>
      </p:sp>
      <p:cxnSp>
        <p:nvCxnSpPr>
          <p:cNvPr id="9" name="Straight Arrow Connector 8">
            <a:extLst>
              <a:ext uri="{FF2B5EF4-FFF2-40B4-BE49-F238E27FC236}">
                <a16:creationId xmlns:a16="http://schemas.microsoft.com/office/drawing/2014/main" id="{2FA3259D-DCC2-4498-89F1-1B93F111F71B}"/>
              </a:ext>
            </a:extLst>
          </p:cNvPr>
          <p:cNvCxnSpPr/>
          <p:nvPr/>
        </p:nvCxnSpPr>
        <p:spPr>
          <a:xfrm>
            <a:off x="3368842" y="2107752"/>
            <a:ext cx="1074821" cy="42690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8DA62943-8767-4459-8FD7-CF7EF9206660}"/>
              </a:ext>
            </a:extLst>
          </p:cNvPr>
          <p:cNvCxnSpPr>
            <a:cxnSpLocks/>
          </p:cNvCxnSpPr>
          <p:nvPr/>
        </p:nvCxnSpPr>
        <p:spPr>
          <a:xfrm flipV="1">
            <a:off x="3080084" y="5293895"/>
            <a:ext cx="673525" cy="33724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C8D5F732-A101-4267-8BA4-2FC0DC32E9BC}"/>
              </a:ext>
            </a:extLst>
          </p:cNvPr>
          <p:cNvCxnSpPr>
            <a:cxnSpLocks/>
          </p:cNvCxnSpPr>
          <p:nvPr/>
        </p:nvCxnSpPr>
        <p:spPr>
          <a:xfrm flipH="1" flipV="1">
            <a:off x="8037096" y="4507833"/>
            <a:ext cx="1331493" cy="78606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D82C2BB8-E753-4C63-88CE-454424BFFA0B}"/>
              </a:ext>
            </a:extLst>
          </p:cNvPr>
          <p:cNvCxnSpPr>
            <a:cxnSpLocks/>
          </p:cNvCxnSpPr>
          <p:nvPr/>
        </p:nvCxnSpPr>
        <p:spPr>
          <a:xfrm flipH="1">
            <a:off x="5726113" y="2517857"/>
            <a:ext cx="2340784" cy="134327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778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store&#10;&#10;Description automatically generated">
            <a:extLst>
              <a:ext uri="{FF2B5EF4-FFF2-40B4-BE49-F238E27FC236}">
                <a16:creationId xmlns:a16="http://schemas.microsoft.com/office/drawing/2014/main" id="{096B31F0-637E-4084-A208-6C9A0405909C}"/>
              </a:ext>
            </a:extLst>
          </p:cNvPr>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3311" t="8211" b="8211"/>
          <a:stretch/>
        </p:blipFill>
        <p:spPr>
          <a:xfrm>
            <a:off x="0" y="0"/>
            <a:ext cx="6578396" cy="6858000"/>
          </a:xfrm>
        </p:spPr>
      </p:pic>
      <p:sp>
        <p:nvSpPr>
          <p:cNvPr id="3" name="Title 2">
            <a:extLst>
              <a:ext uri="{FF2B5EF4-FFF2-40B4-BE49-F238E27FC236}">
                <a16:creationId xmlns:a16="http://schemas.microsoft.com/office/drawing/2014/main" id="{3F08179B-D589-445B-9B4C-900995B827CB}"/>
              </a:ext>
            </a:extLst>
          </p:cNvPr>
          <p:cNvSpPr>
            <a:spLocks noGrp="1"/>
          </p:cNvSpPr>
          <p:nvPr>
            <p:ph type="ctrTitle"/>
          </p:nvPr>
        </p:nvSpPr>
        <p:spPr>
          <a:xfrm>
            <a:off x="4711337" y="2697281"/>
            <a:ext cx="7480663" cy="1099271"/>
          </a:xfrm>
        </p:spPr>
        <p:txBody>
          <a:bodyPr/>
          <a:lstStyle/>
          <a:p>
            <a:r>
              <a:rPr lang="en-GB" sz="4000" b="1" dirty="0"/>
              <a:t>Feedback from GPs</a:t>
            </a:r>
          </a:p>
        </p:txBody>
      </p:sp>
      <p:pic>
        <p:nvPicPr>
          <p:cNvPr id="15" name="Picture 14" descr="Logo&#10;&#10;Description automatically generated">
            <a:extLst>
              <a:ext uri="{FF2B5EF4-FFF2-40B4-BE49-F238E27FC236}">
                <a16:creationId xmlns:a16="http://schemas.microsoft.com/office/drawing/2014/main" id="{25771F93-4318-41E7-ADAA-7A9605DB7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687" y="5379683"/>
            <a:ext cx="2008949" cy="101928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7C996522-3525-4E14-ACC9-430FE4FDE2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085" y="5636856"/>
            <a:ext cx="917070" cy="369332"/>
          </a:xfrm>
          <a:prstGeom prst="rect">
            <a:avLst/>
          </a:prstGeom>
        </p:spPr>
      </p:pic>
      <p:pic>
        <p:nvPicPr>
          <p:cNvPr id="17" name="Picture 16" descr="Text&#10;&#10;Description automatically generated">
            <a:extLst>
              <a:ext uri="{FF2B5EF4-FFF2-40B4-BE49-F238E27FC236}">
                <a16:creationId xmlns:a16="http://schemas.microsoft.com/office/drawing/2014/main" id="{EE7D1E48-7BFF-4FC4-9FA1-3633E5A801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6038" y="182278"/>
            <a:ext cx="1115111" cy="931872"/>
          </a:xfrm>
          <a:prstGeom prst="rect">
            <a:avLst/>
          </a:prstGeom>
        </p:spPr>
      </p:pic>
      <p:sp>
        <p:nvSpPr>
          <p:cNvPr id="18" name="TextBox 17">
            <a:extLst>
              <a:ext uri="{FF2B5EF4-FFF2-40B4-BE49-F238E27FC236}">
                <a16:creationId xmlns:a16="http://schemas.microsoft.com/office/drawing/2014/main" id="{EF457AEE-76CA-4AD8-ACF5-0EA1B27542A5}"/>
              </a:ext>
            </a:extLst>
          </p:cNvPr>
          <p:cNvSpPr txBox="1"/>
          <p:nvPr/>
        </p:nvSpPr>
        <p:spPr>
          <a:xfrm>
            <a:off x="6826038" y="5941364"/>
            <a:ext cx="1402876" cy="369332"/>
          </a:xfrm>
          <a:prstGeom prst="rect">
            <a:avLst/>
          </a:prstGeom>
          <a:noFill/>
        </p:spPr>
        <p:txBody>
          <a:bodyPr wrap="square" rtlCol="0">
            <a:spAutoFit/>
          </a:bodyPr>
          <a:lstStyle/>
          <a:p>
            <a:r>
              <a:rPr lang="en-GB" b="1" dirty="0"/>
              <a:t>  England</a:t>
            </a:r>
          </a:p>
        </p:txBody>
      </p:sp>
      <p:pic>
        <p:nvPicPr>
          <p:cNvPr id="19" name="Picture 18" descr="Logo&#10;&#10;Description automatically generated">
            <a:extLst>
              <a:ext uri="{FF2B5EF4-FFF2-40B4-BE49-F238E27FC236}">
                <a16:creationId xmlns:a16="http://schemas.microsoft.com/office/drawing/2014/main" id="{E7F062CD-D2F5-4A44-906B-F6B442740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426" y="13228"/>
            <a:ext cx="2292210" cy="1180198"/>
          </a:xfrm>
          <a:prstGeom prst="rect">
            <a:avLst/>
          </a:prstGeom>
        </p:spPr>
      </p:pic>
      <p:sp>
        <p:nvSpPr>
          <p:cNvPr id="9" name="TextBox 8">
            <a:extLst>
              <a:ext uri="{FF2B5EF4-FFF2-40B4-BE49-F238E27FC236}">
                <a16:creationId xmlns:a16="http://schemas.microsoft.com/office/drawing/2014/main" id="{E0EA24F7-F21B-4582-811B-430D6F82861F}"/>
              </a:ext>
            </a:extLst>
          </p:cNvPr>
          <p:cNvSpPr txBox="1"/>
          <p:nvPr/>
        </p:nvSpPr>
        <p:spPr>
          <a:xfrm>
            <a:off x="7126014" y="4201510"/>
            <a:ext cx="3413234" cy="646331"/>
          </a:xfrm>
          <a:prstGeom prst="rect">
            <a:avLst/>
          </a:prstGeom>
          <a:noFill/>
        </p:spPr>
        <p:txBody>
          <a:bodyPr wrap="square" rtlCol="0">
            <a:spAutoFit/>
          </a:bodyPr>
          <a:lstStyle/>
          <a:p>
            <a:r>
              <a:rPr lang="en-GB" dirty="0"/>
              <a:t>Jon Murphy</a:t>
            </a:r>
          </a:p>
          <a:p>
            <a:r>
              <a:rPr lang="en-GB" dirty="0"/>
              <a:t>NHS England and Improvement</a:t>
            </a:r>
          </a:p>
        </p:txBody>
      </p:sp>
    </p:spTree>
    <p:extLst>
      <p:ext uri="{BB962C8B-B14F-4D97-AF65-F5344CB8AC3E}">
        <p14:creationId xmlns:p14="http://schemas.microsoft.com/office/powerpoint/2010/main" val="309146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9F29-53E4-4A6F-9129-C7B70DC4E74A}"/>
              </a:ext>
            </a:extLst>
          </p:cNvPr>
          <p:cNvSpPr>
            <a:spLocks noGrp="1"/>
          </p:cNvSpPr>
          <p:nvPr>
            <p:ph type="title"/>
          </p:nvPr>
        </p:nvSpPr>
        <p:spPr>
          <a:xfrm>
            <a:off x="468760" y="334327"/>
            <a:ext cx="8287327" cy="613930"/>
          </a:xfrm>
        </p:spPr>
        <p:txBody>
          <a:bodyPr>
            <a:normAutofit fontScale="90000"/>
          </a:bodyPr>
          <a:lstStyle/>
          <a:p>
            <a:r>
              <a:rPr lang="en-GB" dirty="0"/>
              <a:t>Feedback from GPs</a:t>
            </a:r>
          </a:p>
        </p:txBody>
      </p:sp>
      <p:sp>
        <p:nvSpPr>
          <p:cNvPr id="3" name="Content Placeholder 2">
            <a:extLst>
              <a:ext uri="{FF2B5EF4-FFF2-40B4-BE49-F238E27FC236}">
                <a16:creationId xmlns:a16="http://schemas.microsoft.com/office/drawing/2014/main" id="{8B4CFC43-0D73-4D69-99A6-2F92CDF63763}"/>
              </a:ext>
            </a:extLst>
          </p:cNvPr>
          <p:cNvSpPr>
            <a:spLocks noGrp="1"/>
          </p:cNvSpPr>
          <p:nvPr>
            <p:ph idx="1"/>
          </p:nvPr>
        </p:nvSpPr>
        <p:spPr>
          <a:xfrm>
            <a:off x="468000" y="1440000"/>
            <a:ext cx="10515600" cy="4351338"/>
          </a:xfrm>
        </p:spPr>
        <p:txBody>
          <a:bodyPr>
            <a:normAutofit/>
          </a:bodyPr>
          <a:lstStyle/>
          <a:p>
            <a:pPr marL="0" indent="0">
              <a:buNone/>
            </a:pPr>
            <a:r>
              <a:rPr lang="en-GB" sz="2000" dirty="0">
                <a:solidFill>
                  <a:schemeClr val="bg2"/>
                </a:solidFill>
              </a:rPr>
              <a:t>“I would recommend the direct payment scheme to other GP Practices. It saves a lot of time and takes pressure off those making payments to NHS property services. It is one less task for management.”</a:t>
            </a:r>
          </a:p>
          <a:p>
            <a:pPr marL="0" indent="0">
              <a:buNone/>
            </a:pPr>
            <a:endParaRPr lang="en-GB" sz="2000" dirty="0"/>
          </a:p>
          <a:p>
            <a:pPr marL="0" indent="0">
              <a:buNone/>
            </a:pPr>
            <a:r>
              <a:rPr lang="en-GB" sz="2000" dirty="0"/>
              <a:t>- </a:t>
            </a:r>
            <a:r>
              <a:rPr lang="en-GB" sz="2000" dirty="0" err="1"/>
              <a:t>Picton</a:t>
            </a:r>
            <a:r>
              <a:rPr lang="en-GB" sz="2000" dirty="0"/>
              <a:t> Medical Centre, Bradford</a:t>
            </a:r>
          </a:p>
          <a:p>
            <a:pPr marL="0" indent="0">
              <a:buNone/>
            </a:pPr>
            <a:endParaRPr lang="en-GB" sz="2000" dirty="0">
              <a:solidFill>
                <a:schemeClr val="bg2"/>
              </a:solidFill>
            </a:endParaRPr>
          </a:p>
          <a:p>
            <a:pPr marL="0" indent="0">
              <a:buNone/>
            </a:pPr>
            <a:endParaRPr lang="en-GB" dirty="0">
              <a:solidFill>
                <a:schemeClr val="bg2"/>
              </a:solidFill>
            </a:endParaRPr>
          </a:p>
          <a:p>
            <a:pPr marL="0" indent="0">
              <a:buNone/>
            </a:pPr>
            <a:endParaRPr lang="en-GB" dirty="0">
              <a:solidFill>
                <a:schemeClr val="bg2"/>
              </a:solidFill>
            </a:endParaRPr>
          </a:p>
          <a:p>
            <a:endParaRPr lang="en-GB" dirty="0"/>
          </a:p>
        </p:txBody>
      </p:sp>
    </p:spTree>
    <p:extLst>
      <p:ext uri="{BB962C8B-B14F-4D97-AF65-F5344CB8AC3E}">
        <p14:creationId xmlns:p14="http://schemas.microsoft.com/office/powerpoint/2010/main" val="110867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store&#10;&#10;Description automatically generated">
            <a:extLst>
              <a:ext uri="{FF2B5EF4-FFF2-40B4-BE49-F238E27FC236}">
                <a16:creationId xmlns:a16="http://schemas.microsoft.com/office/drawing/2014/main" id="{096B31F0-637E-4084-A208-6C9A0405909C}"/>
              </a:ext>
            </a:extLst>
          </p:cNvPr>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3311" t="8211" b="8211"/>
          <a:stretch/>
        </p:blipFill>
        <p:spPr>
          <a:xfrm>
            <a:off x="0" y="0"/>
            <a:ext cx="6578396" cy="6858000"/>
          </a:xfrm>
        </p:spPr>
      </p:pic>
      <p:sp>
        <p:nvSpPr>
          <p:cNvPr id="3" name="Title 2">
            <a:extLst>
              <a:ext uri="{FF2B5EF4-FFF2-40B4-BE49-F238E27FC236}">
                <a16:creationId xmlns:a16="http://schemas.microsoft.com/office/drawing/2014/main" id="{3F08179B-D589-445B-9B4C-900995B827CB}"/>
              </a:ext>
            </a:extLst>
          </p:cNvPr>
          <p:cNvSpPr>
            <a:spLocks noGrp="1"/>
          </p:cNvSpPr>
          <p:nvPr>
            <p:ph type="ctrTitle"/>
          </p:nvPr>
        </p:nvSpPr>
        <p:spPr>
          <a:xfrm>
            <a:off x="4711337" y="2697281"/>
            <a:ext cx="7480663" cy="1099271"/>
          </a:xfrm>
        </p:spPr>
        <p:txBody>
          <a:bodyPr/>
          <a:lstStyle/>
          <a:p>
            <a:r>
              <a:rPr lang="en-GB" sz="4000" b="1" dirty="0"/>
              <a:t>Direct Payments policy</a:t>
            </a:r>
          </a:p>
        </p:txBody>
      </p:sp>
      <p:pic>
        <p:nvPicPr>
          <p:cNvPr id="15" name="Picture 14" descr="Logo&#10;&#10;Description automatically generated">
            <a:extLst>
              <a:ext uri="{FF2B5EF4-FFF2-40B4-BE49-F238E27FC236}">
                <a16:creationId xmlns:a16="http://schemas.microsoft.com/office/drawing/2014/main" id="{25771F93-4318-41E7-ADAA-7A9605DB7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687" y="5379683"/>
            <a:ext cx="2008949" cy="101928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7C996522-3525-4E14-ACC9-430FE4FDE2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085" y="5636856"/>
            <a:ext cx="917070" cy="369332"/>
          </a:xfrm>
          <a:prstGeom prst="rect">
            <a:avLst/>
          </a:prstGeom>
        </p:spPr>
      </p:pic>
      <p:pic>
        <p:nvPicPr>
          <p:cNvPr id="17" name="Picture 16" descr="Text&#10;&#10;Description automatically generated">
            <a:extLst>
              <a:ext uri="{FF2B5EF4-FFF2-40B4-BE49-F238E27FC236}">
                <a16:creationId xmlns:a16="http://schemas.microsoft.com/office/drawing/2014/main" id="{EE7D1E48-7BFF-4FC4-9FA1-3633E5A801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6038" y="182278"/>
            <a:ext cx="1115111" cy="931872"/>
          </a:xfrm>
          <a:prstGeom prst="rect">
            <a:avLst/>
          </a:prstGeom>
        </p:spPr>
      </p:pic>
      <p:sp>
        <p:nvSpPr>
          <p:cNvPr id="18" name="TextBox 17">
            <a:extLst>
              <a:ext uri="{FF2B5EF4-FFF2-40B4-BE49-F238E27FC236}">
                <a16:creationId xmlns:a16="http://schemas.microsoft.com/office/drawing/2014/main" id="{EF457AEE-76CA-4AD8-ACF5-0EA1B27542A5}"/>
              </a:ext>
            </a:extLst>
          </p:cNvPr>
          <p:cNvSpPr txBox="1"/>
          <p:nvPr/>
        </p:nvSpPr>
        <p:spPr>
          <a:xfrm>
            <a:off x="6826038" y="5941364"/>
            <a:ext cx="1402876" cy="369332"/>
          </a:xfrm>
          <a:prstGeom prst="rect">
            <a:avLst/>
          </a:prstGeom>
          <a:noFill/>
        </p:spPr>
        <p:txBody>
          <a:bodyPr wrap="square" rtlCol="0">
            <a:spAutoFit/>
          </a:bodyPr>
          <a:lstStyle/>
          <a:p>
            <a:r>
              <a:rPr lang="en-GB" b="1" dirty="0"/>
              <a:t>  England</a:t>
            </a:r>
          </a:p>
        </p:txBody>
      </p:sp>
      <p:pic>
        <p:nvPicPr>
          <p:cNvPr id="19" name="Picture 18" descr="Logo&#10;&#10;Description automatically generated">
            <a:extLst>
              <a:ext uri="{FF2B5EF4-FFF2-40B4-BE49-F238E27FC236}">
                <a16:creationId xmlns:a16="http://schemas.microsoft.com/office/drawing/2014/main" id="{E7F062CD-D2F5-4A44-906B-F6B442740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426" y="13228"/>
            <a:ext cx="2292210" cy="1180198"/>
          </a:xfrm>
          <a:prstGeom prst="rect">
            <a:avLst/>
          </a:prstGeom>
        </p:spPr>
      </p:pic>
      <p:sp>
        <p:nvSpPr>
          <p:cNvPr id="9" name="TextBox 8">
            <a:extLst>
              <a:ext uri="{FF2B5EF4-FFF2-40B4-BE49-F238E27FC236}">
                <a16:creationId xmlns:a16="http://schemas.microsoft.com/office/drawing/2014/main" id="{E0EA24F7-F21B-4582-811B-430D6F82861F}"/>
              </a:ext>
            </a:extLst>
          </p:cNvPr>
          <p:cNvSpPr txBox="1"/>
          <p:nvPr/>
        </p:nvSpPr>
        <p:spPr>
          <a:xfrm>
            <a:off x="7126014" y="4201510"/>
            <a:ext cx="3413234" cy="646331"/>
          </a:xfrm>
          <a:prstGeom prst="rect">
            <a:avLst/>
          </a:prstGeom>
          <a:noFill/>
        </p:spPr>
        <p:txBody>
          <a:bodyPr wrap="square" rtlCol="0">
            <a:spAutoFit/>
          </a:bodyPr>
          <a:lstStyle/>
          <a:p>
            <a:r>
              <a:rPr lang="en-GB" dirty="0"/>
              <a:t>Jon Murphy</a:t>
            </a:r>
          </a:p>
          <a:p>
            <a:r>
              <a:rPr lang="en-GB" dirty="0"/>
              <a:t>NHS England and Improvement</a:t>
            </a:r>
          </a:p>
        </p:txBody>
      </p:sp>
    </p:spTree>
    <p:extLst>
      <p:ext uri="{BB962C8B-B14F-4D97-AF65-F5344CB8AC3E}">
        <p14:creationId xmlns:p14="http://schemas.microsoft.com/office/powerpoint/2010/main" val="3050272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64C7D0-4743-4C68-A430-41D54F87FDED}"/>
              </a:ext>
            </a:extLst>
          </p:cNvPr>
          <p:cNvSpPr>
            <a:spLocks noGrp="1"/>
          </p:cNvSpPr>
          <p:nvPr>
            <p:ph type="title"/>
          </p:nvPr>
        </p:nvSpPr>
        <p:spPr>
          <a:xfrm>
            <a:off x="468760" y="334327"/>
            <a:ext cx="8287327" cy="613930"/>
          </a:xfrm>
        </p:spPr>
        <p:txBody>
          <a:bodyPr>
            <a:normAutofit fontScale="90000"/>
          </a:bodyPr>
          <a:lstStyle/>
          <a:p>
            <a:r>
              <a:rPr lang="en-US" dirty="0"/>
              <a:t>Direct Payments policy position</a:t>
            </a:r>
          </a:p>
        </p:txBody>
      </p:sp>
      <p:sp>
        <p:nvSpPr>
          <p:cNvPr id="11" name="Content Placeholder 2">
            <a:extLst>
              <a:ext uri="{FF2B5EF4-FFF2-40B4-BE49-F238E27FC236}">
                <a16:creationId xmlns:a16="http://schemas.microsoft.com/office/drawing/2014/main" id="{03703D04-3F9F-4E5E-8957-F43B54055346}"/>
              </a:ext>
            </a:extLst>
          </p:cNvPr>
          <p:cNvSpPr>
            <a:spLocks noGrp="1"/>
          </p:cNvSpPr>
          <p:nvPr>
            <p:ph idx="1"/>
          </p:nvPr>
        </p:nvSpPr>
        <p:spPr>
          <a:xfrm>
            <a:off x="468000" y="1440000"/>
            <a:ext cx="10515600" cy="4351338"/>
          </a:xfrm>
        </p:spPr>
        <p:txBody>
          <a:bodyPr vert="horz" lIns="91440" tIns="45720" rIns="91440" bIns="45720" rtlCol="0" anchor="t">
            <a:normAutofit/>
          </a:bodyPr>
          <a:lstStyle/>
          <a:p>
            <a:endParaRPr lang="en-GB" dirty="0"/>
          </a:p>
          <a:p>
            <a:endParaRPr lang="en-GB" dirty="0"/>
          </a:p>
          <a:p>
            <a:endParaRPr lang="en-GB" dirty="0"/>
          </a:p>
          <a:p>
            <a:endParaRPr lang="en-US" dirty="0"/>
          </a:p>
        </p:txBody>
      </p:sp>
      <p:sp>
        <p:nvSpPr>
          <p:cNvPr id="4" name="Content Placeholder 2">
            <a:extLst>
              <a:ext uri="{FF2B5EF4-FFF2-40B4-BE49-F238E27FC236}">
                <a16:creationId xmlns:a16="http://schemas.microsoft.com/office/drawing/2014/main" id="{4C02B7F5-137A-4821-ABA3-FC468B499C96}"/>
              </a:ext>
            </a:extLst>
          </p:cNvPr>
          <p:cNvSpPr txBox="1">
            <a:spLocks/>
          </p:cNvSpPr>
          <p:nvPr/>
        </p:nvSpPr>
        <p:spPr>
          <a:xfrm>
            <a:off x="135815" y="1724437"/>
            <a:ext cx="11587872" cy="455888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0"/>
              </a:spcBef>
              <a:buClr>
                <a:schemeClr val="bg2"/>
              </a:buClr>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GB" sz="2400" dirty="0">
                <a:cs typeface="Arial"/>
              </a:rPr>
              <a:t>     Trial of direct payments concluded</a:t>
            </a:r>
          </a:p>
          <a:p>
            <a:pPr>
              <a:buFont typeface="Wingdings" panose="05000000000000000000" pitchFamily="2" charset="2"/>
              <a:buChar char="ü"/>
            </a:pPr>
            <a:r>
              <a:rPr lang="en-GB" sz="2400" dirty="0">
                <a:cs typeface="Arial"/>
              </a:rPr>
              <a:t>     Expansion of trial</a:t>
            </a:r>
          </a:p>
          <a:p>
            <a:pPr>
              <a:buFont typeface="Wingdings" panose="05000000000000000000" pitchFamily="2" charset="2"/>
              <a:buChar char="ü"/>
            </a:pPr>
            <a:r>
              <a:rPr lang="en-GB" sz="2400" dirty="0">
                <a:cs typeface="Arial"/>
              </a:rPr>
              <a:t>     Direct Payments are fully supported by NHSE&amp;I</a:t>
            </a:r>
          </a:p>
          <a:p>
            <a:pPr>
              <a:buFont typeface="Wingdings" panose="05000000000000000000" pitchFamily="2" charset="2"/>
              <a:buChar char="ü"/>
            </a:pPr>
            <a:r>
              <a:rPr lang="en-GB" sz="2400" dirty="0">
                <a:cs typeface="Arial"/>
              </a:rPr>
              <a:t>     Compulsory for new GP occupiers in NHSPS and CHP properties</a:t>
            </a:r>
          </a:p>
          <a:p>
            <a:pPr>
              <a:buFont typeface="Wingdings" panose="05000000000000000000" pitchFamily="2" charset="2"/>
              <a:buChar char="ü"/>
            </a:pPr>
            <a:r>
              <a:rPr lang="en-GB" sz="2400" dirty="0">
                <a:cs typeface="Arial"/>
              </a:rPr>
              <a:t>     Recommended when changes are made to occupancies</a:t>
            </a:r>
          </a:p>
          <a:p>
            <a:pPr>
              <a:buFont typeface="Wingdings" panose="05000000000000000000" pitchFamily="2" charset="2"/>
              <a:buChar char="ü"/>
            </a:pPr>
            <a:r>
              <a:rPr lang="en-GB" sz="2400" dirty="0">
                <a:cs typeface="Arial"/>
              </a:rPr>
              <a:t>     Confirmation that management fees for reimbursable costs (CHP and NHSPS only) are reimbursable for GPs</a:t>
            </a:r>
          </a:p>
          <a:p>
            <a:endParaRPr lang="en-GB" sz="2400" b="1" dirty="0">
              <a:cs typeface="Arial"/>
            </a:endParaRPr>
          </a:p>
          <a:p>
            <a:pPr marL="0" indent="0">
              <a:buFont typeface="Arial" panose="020B0604020202020204" pitchFamily="34" charset="0"/>
              <a:buNone/>
            </a:pPr>
            <a:endParaRPr lang="en-GB" b="1" dirty="0">
              <a:cs typeface="Arial"/>
            </a:endParaRPr>
          </a:p>
          <a:p>
            <a:endParaRPr lang="en-GB" dirty="0">
              <a:ea typeface="+mn-lt"/>
              <a:cs typeface="+mn-lt"/>
            </a:endParaRPr>
          </a:p>
          <a:p>
            <a:endParaRPr lang="en-US" dirty="0">
              <a:cs typeface="Arial"/>
            </a:endParaRPr>
          </a:p>
        </p:txBody>
      </p:sp>
    </p:spTree>
    <p:extLst>
      <p:ext uri="{BB962C8B-B14F-4D97-AF65-F5344CB8AC3E}">
        <p14:creationId xmlns:p14="http://schemas.microsoft.com/office/powerpoint/2010/main" val="3329446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store&#10;&#10;Description automatically generated">
            <a:extLst>
              <a:ext uri="{FF2B5EF4-FFF2-40B4-BE49-F238E27FC236}">
                <a16:creationId xmlns:a16="http://schemas.microsoft.com/office/drawing/2014/main" id="{096B31F0-637E-4084-A208-6C9A0405909C}"/>
              </a:ext>
            </a:extLst>
          </p:cNvPr>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3311" t="8211" b="8211"/>
          <a:stretch/>
        </p:blipFill>
        <p:spPr>
          <a:xfrm>
            <a:off x="0" y="0"/>
            <a:ext cx="6578396" cy="6858000"/>
          </a:xfrm>
        </p:spPr>
      </p:pic>
      <p:sp>
        <p:nvSpPr>
          <p:cNvPr id="3" name="Title 2">
            <a:extLst>
              <a:ext uri="{FF2B5EF4-FFF2-40B4-BE49-F238E27FC236}">
                <a16:creationId xmlns:a16="http://schemas.microsoft.com/office/drawing/2014/main" id="{3F08179B-D589-445B-9B4C-900995B827CB}"/>
              </a:ext>
            </a:extLst>
          </p:cNvPr>
          <p:cNvSpPr>
            <a:spLocks noGrp="1"/>
          </p:cNvSpPr>
          <p:nvPr>
            <p:ph type="ctrTitle"/>
          </p:nvPr>
        </p:nvSpPr>
        <p:spPr>
          <a:xfrm>
            <a:off x="4711337" y="2697281"/>
            <a:ext cx="7480663" cy="1099271"/>
          </a:xfrm>
        </p:spPr>
        <p:txBody>
          <a:bodyPr/>
          <a:lstStyle/>
          <a:p>
            <a:r>
              <a:rPr lang="en-GB" sz="4000" b="1" dirty="0"/>
              <a:t>Direct Payments process</a:t>
            </a:r>
          </a:p>
        </p:txBody>
      </p:sp>
      <p:pic>
        <p:nvPicPr>
          <p:cNvPr id="15" name="Picture 14" descr="Logo&#10;&#10;Description automatically generated">
            <a:extLst>
              <a:ext uri="{FF2B5EF4-FFF2-40B4-BE49-F238E27FC236}">
                <a16:creationId xmlns:a16="http://schemas.microsoft.com/office/drawing/2014/main" id="{3D6575E5-DC2D-4B45-96D1-E0C912354A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687" y="5379683"/>
            <a:ext cx="2008949" cy="101928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2E4EF6AA-4855-4758-91C6-C2DBF238BD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085" y="5636856"/>
            <a:ext cx="917070" cy="369332"/>
          </a:xfrm>
          <a:prstGeom prst="rect">
            <a:avLst/>
          </a:prstGeom>
        </p:spPr>
      </p:pic>
      <p:pic>
        <p:nvPicPr>
          <p:cNvPr id="17" name="Picture 16" descr="Text&#10;&#10;Description automatically generated">
            <a:extLst>
              <a:ext uri="{FF2B5EF4-FFF2-40B4-BE49-F238E27FC236}">
                <a16:creationId xmlns:a16="http://schemas.microsoft.com/office/drawing/2014/main" id="{796DB897-74AE-4EAB-8808-27771D1059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6038" y="182278"/>
            <a:ext cx="1115111" cy="931872"/>
          </a:xfrm>
          <a:prstGeom prst="rect">
            <a:avLst/>
          </a:prstGeom>
        </p:spPr>
      </p:pic>
      <p:sp>
        <p:nvSpPr>
          <p:cNvPr id="18" name="TextBox 17">
            <a:extLst>
              <a:ext uri="{FF2B5EF4-FFF2-40B4-BE49-F238E27FC236}">
                <a16:creationId xmlns:a16="http://schemas.microsoft.com/office/drawing/2014/main" id="{73DA1D95-6D98-4DBD-8A6E-5CB2345B8317}"/>
              </a:ext>
            </a:extLst>
          </p:cNvPr>
          <p:cNvSpPr txBox="1"/>
          <p:nvPr/>
        </p:nvSpPr>
        <p:spPr>
          <a:xfrm>
            <a:off x="6826038" y="5941364"/>
            <a:ext cx="1402876" cy="369332"/>
          </a:xfrm>
          <a:prstGeom prst="rect">
            <a:avLst/>
          </a:prstGeom>
          <a:noFill/>
        </p:spPr>
        <p:txBody>
          <a:bodyPr wrap="square" rtlCol="0">
            <a:spAutoFit/>
          </a:bodyPr>
          <a:lstStyle/>
          <a:p>
            <a:r>
              <a:rPr lang="en-GB" b="1" dirty="0"/>
              <a:t>  England</a:t>
            </a:r>
          </a:p>
        </p:txBody>
      </p:sp>
      <p:pic>
        <p:nvPicPr>
          <p:cNvPr id="19" name="Picture 18" descr="Logo&#10;&#10;Description automatically generated">
            <a:extLst>
              <a:ext uri="{FF2B5EF4-FFF2-40B4-BE49-F238E27FC236}">
                <a16:creationId xmlns:a16="http://schemas.microsoft.com/office/drawing/2014/main" id="{FFD09575-4A3B-4B19-8FCF-D0E007121E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426" y="13228"/>
            <a:ext cx="2292210" cy="1180198"/>
          </a:xfrm>
          <a:prstGeom prst="rect">
            <a:avLst/>
          </a:prstGeom>
        </p:spPr>
      </p:pic>
      <p:sp>
        <p:nvSpPr>
          <p:cNvPr id="9" name="TextBox 8">
            <a:extLst>
              <a:ext uri="{FF2B5EF4-FFF2-40B4-BE49-F238E27FC236}">
                <a16:creationId xmlns:a16="http://schemas.microsoft.com/office/drawing/2014/main" id="{AD963209-ED76-4CCF-8FC7-7980036D74BB}"/>
              </a:ext>
            </a:extLst>
          </p:cNvPr>
          <p:cNvSpPr txBox="1"/>
          <p:nvPr/>
        </p:nvSpPr>
        <p:spPr>
          <a:xfrm>
            <a:off x="7126014" y="4201510"/>
            <a:ext cx="3413234" cy="646331"/>
          </a:xfrm>
          <a:prstGeom prst="rect">
            <a:avLst/>
          </a:prstGeom>
          <a:noFill/>
        </p:spPr>
        <p:txBody>
          <a:bodyPr wrap="square" rtlCol="0">
            <a:spAutoFit/>
          </a:bodyPr>
          <a:lstStyle/>
          <a:p>
            <a:r>
              <a:rPr lang="en-GB" dirty="0"/>
              <a:t>Mark Powell</a:t>
            </a:r>
          </a:p>
          <a:p>
            <a:r>
              <a:rPr lang="en-GB" dirty="0"/>
              <a:t>Community Health Partnerships</a:t>
            </a:r>
          </a:p>
        </p:txBody>
      </p:sp>
    </p:spTree>
    <p:extLst>
      <p:ext uri="{BB962C8B-B14F-4D97-AF65-F5344CB8AC3E}">
        <p14:creationId xmlns:p14="http://schemas.microsoft.com/office/powerpoint/2010/main" val="4060011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1D4A6D-2EFA-4B9D-A3AE-0742F17E1472}"/>
              </a:ext>
            </a:extLst>
          </p:cNvPr>
          <p:cNvSpPr>
            <a:spLocks noGrp="1"/>
          </p:cNvSpPr>
          <p:nvPr>
            <p:ph type="title"/>
          </p:nvPr>
        </p:nvSpPr>
        <p:spPr>
          <a:xfrm>
            <a:off x="468760" y="334327"/>
            <a:ext cx="8287327" cy="613930"/>
          </a:xfrm>
        </p:spPr>
        <p:txBody>
          <a:bodyPr anchor="ctr">
            <a:normAutofit fontScale="90000"/>
          </a:bodyPr>
          <a:lstStyle/>
          <a:p>
            <a:r>
              <a:rPr lang="en-GB" dirty="0"/>
              <a:t>Direct Payments process</a:t>
            </a:r>
          </a:p>
        </p:txBody>
      </p:sp>
      <p:graphicFrame>
        <p:nvGraphicFramePr>
          <p:cNvPr id="2" name="Diagram 1">
            <a:extLst>
              <a:ext uri="{FF2B5EF4-FFF2-40B4-BE49-F238E27FC236}">
                <a16:creationId xmlns:a16="http://schemas.microsoft.com/office/drawing/2014/main" id="{EAB33F55-9D66-445F-A3A0-3C32CB172668}"/>
              </a:ext>
            </a:extLst>
          </p:cNvPr>
          <p:cNvGraphicFramePr/>
          <p:nvPr>
            <p:extLst>
              <p:ext uri="{D42A27DB-BD31-4B8C-83A1-F6EECF244321}">
                <p14:modId xmlns:p14="http://schemas.microsoft.com/office/powerpoint/2010/main" val="450785207"/>
              </p:ext>
            </p:extLst>
          </p:nvPr>
        </p:nvGraphicFramePr>
        <p:xfrm>
          <a:off x="819424" y="1399066"/>
          <a:ext cx="11067775" cy="5124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840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63491-DC35-4FC0-9C7C-B3B91005DFC9}"/>
              </a:ext>
            </a:extLst>
          </p:cNvPr>
          <p:cNvSpPr>
            <a:spLocks noGrp="1"/>
          </p:cNvSpPr>
          <p:nvPr>
            <p:ph type="title"/>
          </p:nvPr>
        </p:nvSpPr>
        <p:spPr/>
        <p:txBody>
          <a:bodyPr>
            <a:normAutofit fontScale="90000"/>
          </a:bodyPr>
          <a:lstStyle/>
          <a:p>
            <a:r>
              <a:rPr lang="en-GB" dirty="0"/>
              <a:t>S52 Letter (template)</a:t>
            </a:r>
          </a:p>
        </p:txBody>
      </p:sp>
      <p:sp>
        <p:nvSpPr>
          <p:cNvPr id="3" name="Rectangle 2">
            <a:extLst>
              <a:ext uri="{FF2B5EF4-FFF2-40B4-BE49-F238E27FC236}">
                <a16:creationId xmlns:a16="http://schemas.microsoft.com/office/drawing/2014/main" id="{29AA56C4-0B48-4D60-A4E8-73593BA71515}"/>
              </a:ext>
            </a:extLst>
          </p:cNvPr>
          <p:cNvSpPr/>
          <p:nvPr/>
        </p:nvSpPr>
        <p:spPr>
          <a:xfrm>
            <a:off x="596485" y="1352391"/>
            <a:ext cx="4834498" cy="5262979"/>
          </a:xfrm>
          <a:prstGeom prst="rect">
            <a:avLst/>
          </a:prstGeom>
        </p:spPr>
        <p:txBody>
          <a:bodyPr wrap="square">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In line with Premises Costs Directions.</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Agreed between a GP practice and the commissioner.</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Payment covers the rent, rates, clinical waste and water charges.</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GP practice can revoke by providing six months’ notice in writing to the CCG and the third party.</a:t>
            </a:r>
          </a:p>
        </p:txBody>
      </p:sp>
      <p:pic>
        <p:nvPicPr>
          <p:cNvPr id="7" name="Picture 6">
            <a:extLst>
              <a:ext uri="{FF2B5EF4-FFF2-40B4-BE49-F238E27FC236}">
                <a16:creationId xmlns:a16="http://schemas.microsoft.com/office/drawing/2014/main" id="{C37D0B58-F6E4-4C97-917B-83A1E411A2A2}"/>
              </a:ext>
            </a:extLst>
          </p:cNvPr>
          <p:cNvPicPr>
            <a:picLocks noChangeAspect="1"/>
          </p:cNvPicPr>
          <p:nvPr/>
        </p:nvPicPr>
        <p:blipFill>
          <a:blip r:embed="rId3"/>
          <a:stretch>
            <a:fillRect/>
          </a:stretch>
        </p:blipFill>
        <p:spPr>
          <a:xfrm>
            <a:off x="6262293" y="1703748"/>
            <a:ext cx="4987587" cy="345050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869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7DB2-1038-47B9-9A8C-7936E81FC41B}"/>
              </a:ext>
            </a:extLst>
          </p:cNvPr>
          <p:cNvSpPr>
            <a:spLocks noGrp="1"/>
          </p:cNvSpPr>
          <p:nvPr>
            <p:ph type="title"/>
          </p:nvPr>
        </p:nvSpPr>
        <p:spPr/>
        <p:txBody>
          <a:bodyPr>
            <a:normAutofit fontScale="90000"/>
          </a:bodyPr>
          <a:lstStyle/>
          <a:p>
            <a:r>
              <a:rPr lang="en-GB" dirty="0"/>
              <a:t>Speakers 		</a:t>
            </a:r>
          </a:p>
        </p:txBody>
      </p:sp>
      <p:sp>
        <p:nvSpPr>
          <p:cNvPr id="14" name="Text Placeholder 13">
            <a:extLst>
              <a:ext uri="{FF2B5EF4-FFF2-40B4-BE49-F238E27FC236}">
                <a16:creationId xmlns:a16="http://schemas.microsoft.com/office/drawing/2014/main" id="{C6574D8E-C943-4BDD-818D-0872CCE519FB}"/>
              </a:ext>
            </a:extLst>
          </p:cNvPr>
          <p:cNvSpPr>
            <a:spLocks noGrp="1"/>
          </p:cNvSpPr>
          <p:nvPr>
            <p:ph type="body" sz="quarter" idx="16"/>
          </p:nvPr>
        </p:nvSpPr>
        <p:spPr/>
        <p:txBody>
          <a:bodyPr/>
          <a:lstStyle/>
          <a:p>
            <a:r>
              <a:rPr lang="en-GB" b="1" dirty="0">
                <a:solidFill>
                  <a:schemeClr val="tx2"/>
                </a:solidFill>
              </a:rPr>
              <a:t>Adrian </a:t>
            </a:r>
            <a:r>
              <a:rPr lang="en-GB" b="1" dirty="0" err="1">
                <a:solidFill>
                  <a:schemeClr val="tx2"/>
                </a:solidFill>
              </a:rPr>
              <a:t>Snarr</a:t>
            </a:r>
            <a:endParaRPr lang="en-GB" b="1" dirty="0">
              <a:solidFill>
                <a:schemeClr val="tx2"/>
              </a:solidFill>
            </a:endParaRPr>
          </a:p>
          <a:p>
            <a:endParaRPr lang="en-GB" b="1" dirty="0"/>
          </a:p>
          <a:p>
            <a:r>
              <a:rPr lang="en-GB" b="0" dirty="0">
                <a:solidFill>
                  <a:schemeClr val="tx2"/>
                </a:solidFill>
              </a:rPr>
              <a:t>Director of Financial Control, NHS England and Improvement </a:t>
            </a:r>
          </a:p>
          <a:p>
            <a:r>
              <a:rPr lang="en-GB" b="1" dirty="0">
                <a:solidFill>
                  <a:schemeClr val="tx2"/>
                </a:solidFill>
              </a:rPr>
              <a:t> </a:t>
            </a:r>
          </a:p>
          <a:p>
            <a:endParaRPr lang="en-GB" dirty="0"/>
          </a:p>
        </p:txBody>
      </p:sp>
      <p:sp>
        <p:nvSpPr>
          <p:cNvPr id="16" name="Text Placeholder 15">
            <a:extLst>
              <a:ext uri="{FF2B5EF4-FFF2-40B4-BE49-F238E27FC236}">
                <a16:creationId xmlns:a16="http://schemas.microsoft.com/office/drawing/2014/main" id="{939C8FC5-D202-45CE-BCFD-BCB0D23C7064}"/>
              </a:ext>
            </a:extLst>
          </p:cNvPr>
          <p:cNvSpPr>
            <a:spLocks noGrp="1"/>
          </p:cNvSpPr>
          <p:nvPr>
            <p:ph type="body" sz="quarter" idx="18"/>
          </p:nvPr>
        </p:nvSpPr>
        <p:spPr>
          <a:xfrm>
            <a:off x="2276157" y="3257863"/>
            <a:ext cx="3240000" cy="1440000"/>
          </a:xfrm>
        </p:spPr>
        <p:txBody>
          <a:bodyPr/>
          <a:lstStyle/>
          <a:p>
            <a:r>
              <a:rPr lang="en-GB" b="1" dirty="0">
                <a:solidFill>
                  <a:schemeClr val="tx2"/>
                </a:solidFill>
              </a:rPr>
              <a:t>Alistair Ross</a:t>
            </a:r>
          </a:p>
          <a:p>
            <a:endParaRPr lang="en-GB" b="1" dirty="0">
              <a:solidFill>
                <a:schemeClr val="tx2"/>
              </a:solidFill>
            </a:endParaRPr>
          </a:p>
          <a:p>
            <a:r>
              <a:rPr lang="en-GB" dirty="0">
                <a:solidFill>
                  <a:schemeClr val="tx2"/>
                </a:solidFill>
              </a:rPr>
              <a:t>Senior Finance Manager, </a:t>
            </a:r>
          </a:p>
          <a:p>
            <a:r>
              <a:rPr lang="en-GB" dirty="0">
                <a:solidFill>
                  <a:schemeClr val="tx2"/>
                </a:solidFill>
              </a:rPr>
              <a:t>NHS Oldham CCG</a:t>
            </a:r>
          </a:p>
          <a:p>
            <a:endParaRPr lang="en-GB" b="1" dirty="0">
              <a:solidFill>
                <a:schemeClr val="tx2"/>
              </a:solidFill>
            </a:endParaRPr>
          </a:p>
          <a:p>
            <a:endParaRPr lang="en-GB" dirty="0"/>
          </a:p>
        </p:txBody>
      </p:sp>
      <p:sp>
        <p:nvSpPr>
          <p:cNvPr id="18" name="Text Placeholder 17">
            <a:extLst>
              <a:ext uri="{FF2B5EF4-FFF2-40B4-BE49-F238E27FC236}">
                <a16:creationId xmlns:a16="http://schemas.microsoft.com/office/drawing/2014/main" id="{BD4FA4FE-4530-4279-BFC0-9118EC9D935B}"/>
              </a:ext>
            </a:extLst>
          </p:cNvPr>
          <p:cNvSpPr>
            <a:spLocks noGrp="1"/>
          </p:cNvSpPr>
          <p:nvPr>
            <p:ph type="body" sz="quarter" idx="20"/>
          </p:nvPr>
        </p:nvSpPr>
        <p:spPr>
          <a:xfrm>
            <a:off x="2276157" y="5138473"/>
            <a:ext cx="3240000" cy="1440000"/>
          </a:xfrm>
        </p:spPr>
        <p:txBody>
          <a:bodyPr/>
          <a:lstStyle/>
          <a:p>
            <a:r>
              <a:rPr lang="en-GB" b="1" dirty="0"/>
              <a:t>Mark Powell</a:t>
            </a:r>
            <a:endParaRPr lang="en-GB" b="1" dirty="0">
              <a:solidFill>
                <a:schemeClr val="tx2"/>
              </a:solidFill>
            </a:endParaRPr>
          </a:p>
          <a:p>
            <a:endParaRPr lang="en-GB" dirty="0"/>
          </a:p>
          <a:p>
            <a:r>
              <a:rPr lang="en-GB" dirty="0"/>
              <a:t>Regional Property Finance Manager – North West</a:t>
            </a:r>
          </a:p>
          <a:p>
            <a:r>
              <a:rPr lang="en-GB" dirty="0">
                <a:solidFill>
                  <a:schemeClr val="tx2"/>
                </a:solidFill>
              </a:rPr>
              <a:t>Community Health Partnerships</a:t>
            </a:r>
          </a:p>
          <a:p>
            <a:endParaRPr lang="en-GB" dirty="0"/>
          </a:p>
        </p:txBody>
      </p:sp>
      <p:sp>
        <p:nvSpPr>
          <p:cNvPr id="19" name="Text Placeholder 18">
            <a:extLst>
              <a:ext uri="{FF2B5EF4-FFF2-40B4-BE49-F238E27FC236}">
                <a16:creationId xmlns:a16="http://schemas.microsoft.com/office/drawing/2014/main" id="{4454EB3F-0718-4C94-8E3B-0CA433537E80}"/>
              </a:ext>
            </a:extLst>
          </p:cNvPr>
          <p:cNvSpPr>
            <a:spLocks noGrp="1"/>
          </p:cNvSpPr>
          <p:nvPr>
            <p:ph type="body" sz="quarter" idx="21"/>
          </p:nvPr>
        </p:nvSpPr>
        <p:spPr>
          <a:xfrm>
            <a:off x="8107592" y="3257863"/>
            <a:ext cx="3240000" cy="1440000"/>
          </a:xfrm>
        </p:spPr>
        <p:txBody>
          <a:bodyPr>
            <a:normAutofit lnSpcReduction="10000"/>
          </a:bodyPr>
          <a:lstStyle/>
          <a:p>
            <a:r>
              <a:rPr lang="en-GB" b="1" dirty="0">
                <a:solidFill>
                  <a:schemeClr val="tx2"/>
                </a:solidFill>
              </a:rPr>
              <a:t>Sonia </a:t>
            </a:r>
            <a:r>
              <a:rPr lang="en-GB" b="1" dirty="0" err="1">
                <a:solidFill>
                  <a:schemeClr val="tx2"/>
                </a:solidFill>
              </a:rPr>
              <a:t>McRobb</a:t>
            </a:r>
            <a:endParaRPr lang="en-GB" b="1" dirty="0">
              <a:solidFill>
                <a:schemeClr val="tx2"/>
              </a:solidFill>
            </a:endParaRPr>
          </a:p>
          <a:p>
            <a:endParaRPr lang="en-GB" dirty="0"/>
          </a:p>
          <a:p>
            <a:r>
              <a:rPr lang="en-GB" dirty="0">
                <a:solidFill>
                  <a:schemeClr val="tx2"/>
                </a:solidFill>
              </a:rPr>
              <a:t>Senior Company Strategy Manager</a:t>
            </a:r>
          </a:p>
          <a:p>
            <a:r>
              <a:rPr lang="en-GB" dirty="0">
                <a:solidFill>
                  <a:schemeClr val="tx2"/>
                </a:solidFill>
              </a:rPr>
              <a:t>Department of Health and Social Care</a:t>
            </a:r>
          </a:p>
          <a:p>
            <a:endParaRPr lang="en-GB" dirty="0"/>
          </a:p>
        </p:txBody>
      </p:sp>
      <p:sp>
        <p:nvSpPr>
          <p:cNvPr id="9" name="Text Placeholder 12">
            <a:extLst>
              <a:ext uri="{FF2B5EF4-FFF2-40B4-BE49-F238E27FC236}">
                <a16:creationId xmlns:a16="http://schemas.microsoft.com/office/drawing/2014/main" id="{B4E2FAFD-5525-4AEC-BBAA-31FF84FA4820}"/>
              </a:ext>
            </a:extLst>
          </p:cNvPr>
          <p:cNvSpPr txBox="1">
            <a:spLocks/>
          </p:cNvSpPr>
          <p:nvPr/>
        </p:nvSpPr>
        <p:spPr>
          <a:xfrm>
            <a:off x="8107592" y="1439725"/>
            <a:ext cx="3240000" cy="14400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0"/>
              </a:spcBef>
              <a:buClr>
                <a:schemeClr val="bg2"/>
              </a:buClr>
              <a:buFont typeface="Arial" panose="020B0604020202020204" pitchFamily="34" charset="0"/>
              <a:buNone/>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Jon Murphy</a:t>
            </a:r>
          </a:p>
          <a:p>
            <a:endParaRPr lang="en-GB" dirty="0"/>
          </a:p>
          <a:p>
            <a:r>
              <a:rPr lang="en-GB" sz="1700" dirty="0">
                <a:effectLst/>
                <a:ea typeface="Calibri" panose="020F0502020204030204" pitchFamily="34" charset="0"/>
              </a:rPr>
              <a:t>Head of Primary Care Estates</a:t>
            </a:r>
          </a:p>
          <a:p>
            <a:r>
              <a:rPr lang="en-GB" sz="1700" dirty="0">
                <a:effectLst/>
                <a:ea typeface="Calibri" panose="020F0502020204030204" pitchFamily="34" charset="0"/>
              </a:rPr>
              <a:t>Commercial Directorate</a:t>
            </a:r>
          </a:p>
          <a:p>
            <a:r>
              <a:rPr lang="en-GB" sz="1700" dirty="0">
                <a:effectLst/>
                <a:ea typeface="Calibri" panose="020F0502020204030204" pitchFamily="34" charset="0"/>
              </a:rPr>
              <a:t>NHS England and NHS Improvement</a:t>
            </a:r>
          </a:p>
        </p:txBody>
      </p:sp>
      <p:pic>
        <p:nvPicPr>
          <p:cNvPr id="15" name="Picture 14">
            <a:extLst>
              <a:ext uri="{FF2B5EF4-FFF2-40B4-BE49-F238E27FC236}">
                <a16:creationId xmlns:a16="http://schemas.microsoft.com/office/drawing/2014/main" id="{E3AA9C90-68FA-433F-915C-876D1F138148}"/>
              </a:ext>
            </a:extLst>
          </p:cNvPr>
          <p:cNvPicPr>
            <a:picLocks noChangeAspect="1"/>
          </p:cNvPicPr>
          <p:nvPr/>
        </p:nvPicPr>
        <p:blipFill>
          <a:blip r:embed="rId3"/>
          <a:stretch>
            <a:fillRect/>
          </a:stretch>
        </p:blipFill>
        <p:spPr>
          <a:xfrm>
            <a:off x="7712966" y="4859146"/>
            <a:ext cx="789252" cy="1822393"/>
          </a:xfrm>
          <a:prstGeom prst="rect">
            <a:avLst/>
          </a:prstGeom>
        </p:spPr>
      </p:pic>
    </p:spTree>
    <p:extLst>
      <p:ext uri="{BB962C8B-B14F-4D97-AF65-F5344CB8AC3E}">
        <p14:creationId xmlns:p14="http://schemas.microsoft.com/office/powerpoint/2010/main" val="1070541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store&#10;&#10;Description automatically generated">
            <a:extLst>
              <a:ext uri="{FF2B5EF4-FFF2-40B4-BE49-F238E27FC236}">
                <a16:creationId xmlns:a16="http://schemas.microsoft.com/office/drawing/2014/main" id="{096B31F0-637E-4084-A208-6C9A0405909C}"/>
              </a:ext>
            </a:extLst>
          </p:cNvPr>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3311" t="8211" b="8211"/>
          <a:stretch/>
        </p:blipFill>
        <p:spPr>
          <a:xfrm>
            <a:off x="0" y="0"/>
            <a:ext cx="6578396" cy="6858000"/>
          </a:xfrm>
        </p:spPr>
      </p:pic>
      <p:sp>
        <p:nvSpPr>
          <p:cNvPr id="3" name="Title 2">
            <a:extLst>
              <a:ext uri="{FF2B5EF4-FFF2-40B4-BE49-F238E27FC236}">
                <a16:creationId xmlns:a16="http://schemas.microsoft.com/office/drawing/2014/main" id="{3F08179B-D589-445B-9B4C-900995B827CB}"/>
              </a:ext>
            </a:extLst>
          </p:cNvPr>
          <p:cNvSpPr>
            <a:spLocks noGrp="1"/>
          </p:cNvSpPr>
          <p:nvPr>
            <p:ph type="ctrTitle"/>
          </p:nvPr>
        </p:nvSpPr>
        <p:spPr>
          <a:xfrm>
            <a:off x="4711337" y="2697281"/>
            <a:ext cx="7480663" cy="1099271"/>
          </a:xfrm>
        </p:spPr>
        <p:txBody>
          <a:bodyPr/>
          <a:lstStyle/>
          <a:p>
            <a:r>
              <a:rPr lang="en-GB" sz="4000" b="1" dirty="0"/>
              <a:t>Case Study: Oldham CCG</a:t>
            </a:r>
          </a:p>
        </p:txBody>
      </p:sp>
      <p:pic>
        <p:nvPicPr>
          <p:cNvPr id="15" name="Picture 14" descr="Logo&#10;&#10;Description automatically generated">
            <a:extLst>
              <a:ext uri="{FF2B5EF4-FFF2-40B4-BE49-F238E27FC236}">
                <a16:creationId xmlns:a16="http://schemas.microsoft.com/office/drawing/2014/main" id="{6F4309B4-7699-45CE-815C-E024D9DD5E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687" y="5379683"/>
            <a:ext cx="2008949" cy="101928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01E3B41A-D397-4121-A0F5-EC5E090F0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085" y="5636856"/>
            <a:ext cx="917070" cy="369332"/>
          </a:xfrm>
          <a:prstGeom prst="rect">
            <a:avLst/>
          </a:prstGeom>
        </p:spPr>
      </p:pic>
      <p:pic>
        <p:nvPicPr>
          <p:cNvPr id="17" name="Picture 16" descr="Text&#10;&#10;Description automatically generated">
            <a:extLst>
              <a:ext uri="{FF2B5EF4-FFF2-40B4-BE49-F238E27FC236}">
                <a16:creationId xmlns:a16="http://schemas.microsoft.com/office/drawing/2014/main" id="{1F1172BE-2FFB-464F-9A6D-D1FB13A2B8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6038" y="182278"/>
            <a:ext cx="1115111" cy="931872"/>
          </a:xfrm>
          <a:prstGeom prst="rect">
            <a:avLst/>
          </a:prstGeom>
        </p:spPr>
      </p:pic>
      <p:sp>
        <p:nvSpPr>
          <p:cNvPr id="18" name="TextBox 17">
            <a:extLst>
              <a:ext uri="{FF2B5EF4-FFF2-40B4-BE49-F238E27FC236}">
                <a16:creationId xmlns:a16="http://schemas.microsoft.com/office/drawing/2014/main" id="{25A2ECBC-EB17-4138-9B1F-C1B681FD1DBE}"/>
              </a:ext>
            </a:extLst>
          </p:cNvPr>
          <p:cNvSpPr txBox="1"/>
          <p:nvPr/>
        </p:nvSpPr>
        <p:spPr>
          <a:xfrm>
            <a:off x="6826038" y="5941364"/>
            <a:ext cx="1402876" cy="369332"/>
          </a:xfrm>
          <a:prstGeom prst="rect">
            <a:avLst/>
          </a:prstGeom>
          <a:noFill/>
        </p:spPr>
        <p:txBody>
          <a:bodyPr wrap="square" rtlCol="0">
            <a:spAutoFit/>
          </a:bodyPr>
          <a:lstStyle/>
          <a:p>
            <a:r>
              <a:rPr lang="en-GB" b="1" dirty="0"/>
              <a:t>  England</a:t>
            </a:r>
          </a:p>
        </p:txBody>
      </p:sp>
      <p:pic>
        <p:nvPicPr>
          <p:cNvPr id="19" name="Picture 18" descr="Logo&#10;&#10;Description automatically generated">
            <a:extLst>
              <a:ext uri="{FF2B5EF4-FFF2-40B4-BE49-F238E27FC236}">
                <a16:creationId xmlns:a16="http://schemas.microsoft.com/office/drawing/2014/main" id="{A78B2C01-AC33-4258-B8C7-3D065872F0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426" y="13228"/>
            <a:ext cx="2292210" cy="1180198"/>
          </a:xfrm>
          <a:prstGeom prst="rect">
            <a:avLst/>
          </a:prstGeom>
        </p:spPr>
      </p:pic>
      <p:sp>
        <p:nvSpPr>
          <p:cNvPr id="9" name="TextBox 8">
            <a:extLst>
              <a:ext uri="{FF2B5EF4-FFF2-40B4-BE49-F238E27FC236}">
                <a16:creationId xmlns:a16="http://schemas.microsoft.com/office/drawing/2014/main" id="{E12FA974-6040-43D5-B788-8A1D3625809E}"/>
              </a:ext>
            </a:extLst>
          </p:cNvPr>
          <p:cNvSpPr txBox="1"/>
          <p:nvPr/>
        </p:nvSpPr>
        <p:spPr>
          <a:xfrm>
            <a:off x="7126014" y="4201510"/>
            <a:ext cx="3413234" cy="646331"/>
          </a:xfrm>
          <a:prstGeom prst="rect">
            <a:avLst/>
          </a:prstGeom>
          <a:noFill/>
        </p:spPr>
        <p:txBody>
          <a:bodyPr wrap="square" rtlCol="0">
            <a:spAutoFit/>
          </a:bodyPr>
          <a:lstStyle/>
          <a:p>
            <a:r>
              <a:rPr lang="en-GB" dirty="0"/>
              <a:t>Alistair Ross</a:t>
            </a:r>
          </a:p>
          <a:p>
            <a:r>
              <a:rPr lang="en-GB" dirty="0"/>
              <a:t>Oldham CCG</a:t>
            </a:r>
          </a:p>
        </p:txBody>
      </p:sp>
    </p:spTree>
    <p:extLst>
      <p:ext uri="{BB962C8B-B14F-4D97-AF65-F5344CB8AC3E}">
        <p14:creationId xmlns:p14="http://schemas.microsoft.com/office/powerpoint/2010/main" val="293087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CD7EB-5BAD-4A08-923A-96431F8E0A5A}"/>
              </a:ext>
            </a:extLst>
          </p:cNvPr>
          <p:cNvSpPr>
            <a:spLocks noGrp="1"/>
          </p:cNvSpPr>
          <p:nvPr>
            <p:ph type="title"/>
          </p:nvPr>
        </p:nvSpPr>
        <p:spPr>
          <a:xfrm>
            <a:off x="468760" y="334327"/>
            <a:ext cx="9578754" cy="613930"/>
          </a:xfrm>
        </p:spPr>
        <p:txBody>
          <a:bodyPr>
            <a:normAutofit fontScale="90000"/>
          </a:bodyPr>
          <a:lstStyle/>
          <a:p>
            <a:r>
              <a:rPr lang="en-GB" dirty="0"/>
              <a:t>Oldham CCG – progress to date</a:t>
            </a:r>
          </a:p>
        </p:txBody>
      </p:sp>
      <p:sp>
        <p:nvSpPr>
          <p:cNvPr id="3" name="Content Placeholder 2">
            <a:extLst>
              <a:ext uri="{FF2B5EF4-FFF2-40B4-BE49-F238E27FC236}">
                <a16:creationId xmlns:a16="http://schemas.microsoft.com/office/drawing/2014/main" id="{0B23428D-83EC-42D3-B266-04F89AEE3CB4}"/>
              </a:ext>
            </a:extLst>
          </p:cNvPr>
          <p:cNvSpPr>
            <a:spLocks noGrp="1"/>
          </p:cNvSpPr>
          <p:nvPr>
            <p:ph idx="1"/>
          </p:nvPr>
        </p:nvSpPr>
        <p:spPr>
          <a:xfrm>
            <a:off x="468000" y="1440000"/>
            <a:ext cx="6575057" cy="5265600"/>
          </a:xfrm>
        </p:spPr>
        <p:txBody>
          <a:bodyPr>
            <a:normAutofit lnSpcReduction="10000"/>
          </a:bodyPr>
          <a:lstStyle/>
          <a:p>
            <a:pPr marL="0" indent="0">
              <a:buNone/>
            </a:pPr>
            <a:r>
              <a:rPr lang="en-GB" b="1" dirty="0"/>
              <a:t>Why did Oldham CCG join the scheme?</a:t>
            </a:r>
          </a:p>
          <a:p>
            <a:r>
              <a:rPr lang="en-GB" dirty="0"/>
              <a:t>Reduce the burden on GP admin</a:t>
            </a:r>
          </a:p>
          <a:p>
            <a:r>
              <a:rPr lang="en-GB" dirty="0"/>
              <a:t>Help resolve some of GP debt issues</a:t>
            </a:r>
          </a:p>
          <a:p>
            <a:r>
              <a:rPr lang="en-GB" dirty="0"/>
              <a:t>Reduces queries and ongoing monthly admin (after initial process to set up)</a:t>
            </a:r>
          </a:p>
          <a:p>
            <a:r>
              <a:rPr lang="en-GB" dirty="0"/>
              <a:t>CCG, CHP and GPs working as one team to get reimbursables paid</a:t>
            </a:r>
          </a:p>
          <a:p>
            <a:endParaRPr lang="en-GB" dirty="0"/>
          </a:p>
          <a:p>
            <a:pPr marL="0" indent="0">
              <a:buNone/>
            </a:pPr>
            <a:r>
              <a:rPr lang="en-GB" b="1" dirty="0"/>
              <a:t>Benefits to Oldham CCG</a:t>
            </a:r>
          </a:p>
          <a:p>
            <a:r>
              <a:rPr lang="en-GB" dirty="0"/>
              <a:t>Clarity on charges improves cash planning</a:t>
            </a:r>
          </a:p>
          <a:p>
            <a:r>
              <a:rPr lang="en-GB" dirty="0"/>
              <a:t>Assurance that funding is used for intended purpose</a:t>
            </a:r>
          </a:p>
          <a:p>
            <a:r>
              <a:rPr lang="en-GB" dirty="0"/>
              <a:t>Improved communication with property companies </a:t>
            </a:r>
          </a:p>
          <a:p>
            <a:r>
              <a:rPr lang="en-GB" dirty="0"/>
              <a:t>Opportunity for property companies to focus on non-reimbursable debt due to time saved </a:t>
            </a:r>
          </a:p>
          <a:p>
            <a:endParaRPr lang="en-GB" dirty="0"/>
          </a:p>
          <a:p>
            <a:pPr marL="0" indent="0">
              <a:buNone/>
            </a:pPr>
            <a:r>
              <a:rPr lang="en-GB" b="1" dirty="0"/>
              <a:t>Benefits to GPs</a:t>
            </a:r>
          </a:p>
          <a:p>
            <a:r>
              <a:rPr lang="en-GB" dirty="0"/>
              <a:t>Less time involved in resolving issues</a:t>
            </a:r>
          </a:p>
          <a:p>
            <a:r>
              <a:rPr lang="en-GB" dirty="0"/>
              <a:t>Reduction in reimbursable debt</a:t>
            </a:r>
          </a:p>
          <a:p>
            <a:r>
              <a:rPr lang="en-GB" dirty="0"/>
              <a:t>Better clarity on remaining costs </a:t>
            </a:r>
          </a:p>
        </p:txBody>
      </p:sp>
      <p:sp>
        <p:nvSpPr>
          <p:cNvPr id="4" name="Rectangle 3">
            <a:extLst>
              <a:ext uri="{FF2B5EF4-FFF2-40B4-BE49-F238E27FC236}">
                <a16:creationId xmlns:a16="http://schemas.microsoft.com/office/drawing/2014/main" id="{2994A1A5-D9CE-4DD0-A174-797D85EFF16A}"/>
              </a:ext>
            </a:extLst>
          </p:cNvPr>
          <p:cNvSpPr/>
          <p:nvPr/>
        </p:nvSpPr>
        <p:spPr>
          <a:xfrm>
            <a:off x="7380514" y="1440000"/>
            <a:ext cx="1980000" cy="1980000"/>
          </a:xfrm>
          <a:prstGeom prst="rect">
            <a:avLst/>
          </a:prstGeom>
          <a:solidFill>
            <a:schemeClr val="bg2">
              <a:lumMod val="20000"/>
              <a:lumOff val="8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2CD502E-2FBB-456B-8F0D-84C726FF69C0}"/>
              </a:ext>
            </a:extLst>
          </p:cNvPr>
          <p:cNvSpPr/>
          <p:nvPr/>
        </p:nvSpPr>
        <p:spPr>
          <a:xfrm>
            <a:off x="9679456" y="3892543"/>
            <a:ext cx="1980000" cy="1980000"/>
          </a:xfrm>
          <a:prstGeom prst="rect">
            <a:avLst/>
          </a:prstGeom>
          <a:solidFill>
            <a:schemeClr val="bg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09AD94D-E991-4430-8F76-1C0E9D5E05FF}"/>
              </a:ext>
            </a:extLst>
          </p:cNvPr>
          <p:cNvSpPr/>
          <p:nvPr/>
        </p:nvSpPr>
        <p:spPr>
          <a:xfrm>
            <a:off x="9679456" y="1440000"/>
            <a:ext cx="1980000" cy="1980000"/>
          </a:xfrm>
          <a:prstGeom prst="rect">
            <a:avLst/>
          </a:prstGeom>
          <a:solidFill>
            <a:schemeClr val="bg2">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CED0F6B-C759-406D-9E10-D66BD4EC67F1}"/>
              </a:ext>
            </a:extLst>
          </p:cNvPr>
          <p:cNvSpPr/>
          <p:nvPr/>
        </p:nvSpPr>
        <p:spPr>
          <a:xfrm>
            <a:off x="7380514" y="3892543"/>
            <a:ext cx="1980000" cy="1980000"/>
          </a:xfrm>
          <a:prstGeom prst="rect">
            <a:avLst/>
          </a:prstGeom>
          <a:solidFill>
            <a:schemeClr val="bg2">
              <a:lumMod val="20000"/>
              <a:lumOff val="80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AAC087D-5D9C-4CD0-8B48-7BD6CDDD4783}"/>
              </a:ext>
            </a:extLst>
          </p:cNvPr>
          <p:cNvSpPr txBox="1"/>
          <p:nvPr/>
        </p:nvSpPr>
        <p:spPr>
          <a:xfrm>
            <a:off x="7668385" y="1687626"/>
            <a:ext cx="1404257" cy="1477328"/>
          </a:xfrm>
          <a:prstGeom prst="rect">
            <a:avLst/>
          </a:prstGeom>
          <a:noFill/>
        </p:spPr>
        <p:txBody>
          <a:bodyPr wrap="square" rtlCol="0">
            <a:spAutoFit/>
          </a:bodyPr>
          <a:lstStyle/>
          <a:p>
            <a:pPr algn="ctr"/>
            <a:r>
              <a:rPr lang="en-GB" dirty="0"/>
              <a:t>11 / 18 GPs signed up since September 2021</a:t>
            </a:r>
          </a:p>
        </p:txBody>
      </p:sp>
      <p:sp>
        <p:nvSpPr>
          <p:cNvPr id="9" name="TextBox 8">
            <a:extLst>
              <a:ext uri="{FF2B5EF4-FFF2-40B4-BE49-F238E27FC236}">
                <a16:creationId xmlns:a16="http://schemas.microsoft.com/office/drawing/2014/main" id="{D20C5C34-0E67-4B55-B70B-FEA58D56F57B}"/>
              </a:ext>
            </a:extLst>
          </p:cNvPr>
          <p:cNvSpPr txBox="1"/>
          <p:nvPr/>
        </p:nvSpPr>
        <p:spPr>
          <a:xfrm>
            <a:off x="9967327" y="1826126"/>
            <a:ext cx="1404257" cy="1200329"/>
          </a:xfrm>
          <a:prstGeom prst="rect">
            <a:avLst/>
          </a:prstGeom>
          <a:noFill/>
        </p:spPr>
        <p:txBody>
          <a:bodyPr wrap="square" rtlCol="0">
            <a:spAutoFit/>
          </a:bodyPr>
          <a:lstStyle/>
          <a:p>
            <a:pPr algn="ctr"/>
            <a:r>
              <a:rPr lang="en-GB" dirty="0"/>
              <a:t>Total debt in region:</a:t>
            </a:r>
          </a:p>
          <a:p>
            <a:pPr algn="ctr"/>
            <a:r>
              <a:rPr lang="en-GB" dirty="0"/>
              <a:t>£2.99 million</a:t>
            </a:r>
          </a:p>
        </p:txBody>
      </p:sp>
      <p:sp>
        <p:nvSpPr>
          <p:cNvPr id="10" name="TextBox 9">
            <a:extLst>
              <a:ext uri="{FF2B5EF4-FFF2-40B4-BE49-F238E27FC236}">
                <a16:creationId xmlns:a16="http://schemas.microsoft.com/office/drawing/2014/main" id="{295D3570-9F3A-4D29-A390-1B33F422ED51}"/>
              </a:ext>
            </a:extLst>
          </p:cNvPr>
          <p:cNvSpPr txBox="1"/>
          <p:nvPr/>
        </p:nvSpPr>
        <p:spPr>
          <a:xfrm>
            <a:off x="9731290" y="4282378"/>
            <a:ext cx="1876330" cy="1200329"/>
          </a:xfrm>
          <a:prstGeom prst="rect">
            <a:avLst/>
          </a:prstGeom>
          <a:noFill/>
        </p:spPr>
        <p:txBody>
          <a:bodyPr wrap="square" rtlCol="0">
            <a:spAutoFit/>
          </a:bodyPr>
          <a:lstStyle/>
          <a:p>
            <a:pPr algn="ctr"/>
            <a:r>
              <a:rPr lang="en-GB" dirty="0"/>
              <a:t>Non-reimbursable debt in region:</a:t>
            </a:r>
          </a:p>
          <a:p>
            <a:pPr algn="ctr"/>
            <a:r>
              <a:rPr lang="en-GB" dirty="0"/>
              <a:t>£1.34 million</a:t>
            </a:r>
          </a:p>
        </p:txBody>
      </p:sp>
      <p:sp>
        <p:nvSpPr>
          <p:cNvPr id="11" name="TextBox 10">
            <a:extLst>
              <a:ext uri="{FF2B5EF4-FFF2-40B4-BE49-F238E27FC236}">
                <a16:creationId xmlns:a16="http://schemas.microsoft.com/office/drawing/2014/main" id="{412CEC1F-1179-4B2E-8DF9-9762A40901A8}"/>
              </a:ext>
            </a:extLst>
          </p:cNvPr>
          <p:cNvSpPr txBox="1"/>
          <p:nvPr/>
        </p:nvSpPr>
        <p:spPr>
          <a:xfrm>
            <a:off x="7582500" y="4420878"/>
            <a:ext cx="1653428" cy="923330"/>
          </a:xfrm>
          <a:prstGeom prst="rect">
            <a:avLst/>
          </a:prstGeom>
          <a:noFill/>
        </p:spPr>
        <p:txBody>
          <a:bodyPr wrap="square" rtlCol="0">
            <a:spAutoFit/>
          </a:bodyPr>
          <a:lstStyle/>
          <a:p>
            <a:pPr algn="ctr"/>
            <a:r>
              <a:rPr lang="en-GB" dirty="0"/>
              <a:t>Reimbursable debt in region:</a:t>
            </a:r>
          </a:p>
          <a:p>
            <a:pPr algn="ctr"/>
            <a:r>
              <a:rPr lang="en-GB" dirty="0"/>
              <a:t>£1.65 million</a:t>
            </a:r>
          </a:p>
        </p:txBody>
      </p:sp>
    </p:spTree>
    <p:extLst>
      <p:ext uri="{BB962C8B-B14F-4D97-AF65-F5344CB8AC3E}">
        <p14:creationId xmlns:p14="http://schemas.microsoft.com/office/powerpoint/2010/main" val="140624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store&#10;&#10;Description automatically generated">
            <a:extLst>
              <a:ext uri="{FF2B5EF4-FFF2-40B4-BE49-F238E27FC236}">
                <a16:creationId xmlns:a16="http://schemas.microsoft.com/office/drawing/2014/main" id="{096B31F0-637E-4084-A208-6C9A0405909C}"/>
              </a:ext>
            </a:extLst>
          </p:cNvPr>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3311" t="8211" b="8211"/>
          <a:stretch/>
        </p:blipFill>
        <p:spPr>
          <a:xfrm>
            <a:off x="0" y="0"/>
            <a:ext cx="6578396" cy="6858000"/>
          </a:xfrm>
        </p:spPr>
      </p:pic>
      <p:sp>
        <p:nvSpPr>
          <p:cNvPr id="3" name="Title 2">
            <a:extLst>
              <a:ext uri="{FF2B5EF4-FFF2-40B4-BE49-F238E27FC236}">
                <a16:creationId xmlns:a16="http://schemas.microsoft.com/office/drawing/2014/main" id="{3F08179B-D589-445B-9B4C-900995B827CB}"/>
              </a:ext>
            </a:extLst>
          </p:cNvPr>
          <p:cNvSpPr>
            <a:spLocks noGrp="1"/>
          </p:cNvSpPr>
          <p:nvPr>
            <p:ph type="ctrTitle"/>
          </p:nvPr>
        </p:nvSpPr>
        <p:spPr>
          <a:xfrm>
            <a:off x="4711337" y="2697281"/>
            <a:ext cx="7480663" cy="1099271"/>
          </a:xfrm>
        </p:spPr>
        <p:txBody>
          <a:bodyPr/>
          <a:lstStyle/>
          <a:p>
            <a:r>
              <a:rPr lang="en-GB" sz="4000" b="1" dirty="0"/>
              <a:t>Q&amp;A</a:t>
            </a:r>
          </a:p>
        </p:txBody>
      </p:sp>
      <p:pic>
        <p:nvPicPr>
          <p:cNvPr id="15" name="Picture 14" descr="Logo&#10;&#10;Description automatically generated">
            <a:extLst>
              <a:ext uri="{FF2B5EF4-FFF2-40B4-BE49-F238E27FC236}">
                <a16:creationId xmlns:a16="http://schemas.microsoft.com/office/drawing/2014/main" id="{6E282EDC-DD65-4B97-BBA5-FACA13512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687" y="5379683"/>
            <a:ext cx="2008949" cy="101928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9AF34D5-D13A-4164-8C54-591F738471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085" y="5636856"/>
            <a:ext cx="917070" cy="369332"/>
          </a:xfrm>
          <a:prstGeom prst="rect">
            <a:avLst/>
          </a:prstGeom>
        </p:spPr>
      </p:pic>
      <p:pic>
        <p:nvPicPr>
          <p:cNvPr id="17" name="Picture 16" descr="Text&#10;&#10;Description automatically generated">
            <a:extLst>
              <a:ext uri="{FF2B5EF4-FFF2-40B4-BE49-F238E27FC236}">
                <a16:creationId xmlns:a16="http://schemas.microsoft.com/office/drawing/2014/main" id="{75EB671B-3349-4A01-A9A7-1832062156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6038" y="182278"/>
            <a:ext cx="1115111" cy="931872"/>
          </a:xfrm>
          <a:prstGeom prst="rect">
            <a:avLst/>
          </a:prstGeom>
        </p:spPr>
      </p:pic>
      <p:sp>
        <p:nvSpPr>
          <p:cNvPr id="18" name="TextBox 17">
            <a:extLst>
              <a:ext uri="{FF2B5EF4-FFF2-40B4-BE49-F238E27FC236}">
                <a16:creationId xmlns:a16="http://schemas.microsoft.com/office/drawing/2014/main" id="{6295E38C-6685-466C-A5B6-EEB1F80D1C00}"/>
              </a:ext>
            </a:extLst>
          </p:cNvPr>
          <p:cNvSpPr txBox="1"/>
          <p:nvPr/>
        </p:nvSpPr>
        <p:spPr>
          <a:xfrm>
            <a:off x="6826038" y="5941364"/>
            <a:ext cx="1402876" cy="369332"/>
          </a:xfrm>
          <a:prstGeom prst="rect">
            <a:avLst/>
          </a:prstGeom>
          <a:noFill/>
        </p:spPr>
        <p:txBody>
          <a:bodyPr wrap="square" rtlCol="0">
            <a:spAutoFit/>
          </a:bodyPr>
          <a:lstStyle/>
          <a:p>
            <a:r>
              <a:rPr lang="en-GB" b="1" dirty="0"/>
              <a:t>  England</a:t>
            </a:r>
          </a:p>
        </p:txBody>
      </p:sp>
      <p:pic>
        <p:nvPicPr>
          <p:cNvPr id="19" name="Picture 18" descr="Logo&#10;&#10;Description automatically generated">
            <a:extLst>
              <a:ext uri="{FF2B5EF4-FFF2-40B4-BE49-F238E27FC236}">
                <a16:creationId xmlns:a16="http://schemas.microsoft.com/office/drawing/2014/main" id="{24C2D4B3-3253-469B-BDA4-4D031B9921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426" y="13228"/>
            <a:ext cx="2292210" cy="1180198"/>
          </a:xfrm>
          <a:prstGeom prst="rect">
            <a:avLst/>
          </a:prstGeom>
        </p:spPr>
      </p:pic>
    </p:spTree>
    <p:extLst>
      <p:ext uri="{BB962C8B-B14F-4D97-AF65-F5344CB8AC3E}">
        <p14:creationId xmlns:p14="http://schemas.microsoft.com/office/powerpoint/2010/main" val="14185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7DB2-1038-47B9-9A8C-7936E81FC41B}"/>
              </a:ext>
            </a:extLst>
          </p:cNvPr>
          <p:cNvSpPr>
            <a:spLocks noGrp="1"/>
          </p:cNvSpPr>
          <p:nvPr>
            <p:ph type="title"/>
          </p:nvPr>
        </p:nvSpPr>
        <p:spPr/>
        <p:txBody>
          <a:bodyPr>
            <a:normAutofit fontScale="90000"/>
          </a:bodyPr>
          <a:lstStyle/>
          <a:p>
            <a:r>
              <a:rPr lang="en-GB" dirty="0"/>
              <a:t>Panellists</a:t>
            </a:r>
          </a:p>
        </p:txBody>
      </p:sp>
      <p:sp>
        <p:nvSpPr>
          <p:cNvPr id="12" name="Text Placeholder 11">
            <a:extLst>
              <a:ext uri="{FF2B5EF4-FFF2-40B4-BE49-F238E27FC236}">
                <a16:creationId xmlns:a16="http://schemas.microsoft.com/office/drawing/2014/main" id="{C8D91711-3EA6-49C7-8171-D8F98D52229F}"/>
              </a:ext>
            </a:extLst>
          </p:cNvPr>
          <p:cNvSpPr>
            <a:spLocks noGrp="1"/>
          </p:cNvSpPr>
          <p:nvPr>
            <p:ph type="body" sz="quarter" idx="18"/>
          </p:nvPr>
        </p:nvSpPr>
        <p:spPr>
          <a:xfrm>
            <a:off x="2189447" y="1439725"/>
            <a:ext cx="3240000" cy="1440000"/>
          </a:xfrm>
        </p:spPr>
        <p:txBody>
          <a:bodyPr/>
          <a:lstStyle/>
          <a:p>
            <a:r>
              <a:rPr lang="en-GB" b="1" dirty="0" err="1"/>
              <a:t>Harj</a:t>
            </a:r>
            <a:r>
              <a:rPr lang="en-GB" b="1" dirty="0"/>
              <a:t> Brar</a:t>
            </a:r>
          </a:p>
          <a:p>
            <a:endParaRPr lang="en-GB" dirty="0"/>
          </a:p>
          <a:p>
            <a:r>
              <a:rPr lang="en-GB" dirty="0"/>
              <a:t>Credit Control Manager</a:t>
            </a:r>
          </a:p>
          <a:p>
            <a:r>
              <a:rPr lang="en-GB" dirty="0"/>
              <a:t>NHS Property Services </a:t>
            </a:r>
          </a:p>
        </p:txBody>
      </p:sp>
      <p:sp>
        <p:nvSpPr>
          <p:cNvPr id="14" name="Text Placeholder 13">
            <a:extLst>
              <a:ext uri="{FF2B5EF4-FFF2-40B4-BE49-F238E27FC236}">
                <a16:creationId xmlns:a16="http://schemas.microsoft.com/office/drawing/2014/main" id="{7C0F303B-94A8-4B9E-A4FF-9993EEF67210}"/>
              </a:ext>
            </a:extLst>
          </p:cNvPr>
          <p:cNvSpPr>
            <a:spLocks noGrp="1"/>
          </p:cNvSpPr>
          <p:nvPr>
            <p:ph type="body" sz="quarter" idx="20"/>
          </p:nvPr>
        </p:nvSpPr>
        <p:spPr>
          <a:xfrm>
            <a:off x="2189447" y="3257863"/>
            <a:ext cx="3240000" cy="1440000"/>
          </a:xfrm>
        </p:spPr>
        <p:txBody>
          <a:bodyPr/>
          <a:lstStyle/>
          <a:p>
            <a:r>
              <a:rPr lang="en-GB" b="1" dirty="0"/>
              <a:t>Helen Richardson</a:t>
            </a:r>
          </a:p>
          <a:p>
            <a:endParaRPr lang="en-GB" dirty="0"/>
          </a:p>
          <a:p>
            <a:r>
              <a:rPr lang="en-GB" dirty="0"/>
              <a:t>Credit Control Team Leader</a:t>
            </a:r>
          </a:p>
          <a:p>
            <a:r>
              <a:rPr lang="en-GB" dirty="0"/>
              <a:t>Community Health Partnerships</a:t>
            </a:r>
          </a:p>
        </p:txBody>
      </p:sp>
      <p:pic>
        <p:nvPicPr>
          <p:cNvPr id="22" name="Picture 21">
            <a:extLst>
              <a:ext uri="{FF2B5EF4-FFF2-40B4-BE49-F238E27FC236}">
                <a16:creationId xmlns:a16="http://schemas.microsoft.com/office/drawing/2014/main" id="{1DB0D371-9E8E-4652-A185-DAA0543313CF}"/>
              </a:ext>
            </a:extLst>
          </p:cNvPr>
          <p:cNvPicPr>
            <a:picLocks noChangeAspect="1"/>
          </p:cNvPicPr>
          <p:nvPr/>
        </p:nvPicPr>
        <p:blipFill>
          <a:blip r:embed="rId3"/>
          <a:stretch>
            <a:fillRect/>
          </a:stretch>
        </p:blipFill>
        <p:spPr>
          <a:xfrm>
            <a:off x="6271072" y="1390836"/>
            <a:ext cx="2219635" cy="5125165"/>
          </a:xfrm>
          <a:prstGeom prst="rect">
            <a:avLst/>
          </a:prstGeom>
        </p:spPr>
      </p:pic>
      <p:sp>
        <p:nvSpPr>
          <p:cNvPr id="11" name="Text Placeholder 13">
            <a:extLst>
              <a:ext uri="{FF2B5EF4-FFF2-40B4-BE49-F238E27FC236}">
                <a16:creationId xmlns:a16="http://schemas.microsoft.com/office/drawing/2014/main" id="{A29E5AAA-FD7E-4AF0-852C-615F45884501}"/>
              </a:ext>
            </a:extLst>
          </p:cNvPr>
          <p:cNvSpPr txBox="1">
            <a:spLocks/>
          </p:cNvSpPr>
          <p:nvPr/>
        </p:nvSpPr>
        <p:spPr>
          <a:xfrm>
            <a:off x="2189447" y="5083673"/>
            <a:ext cx="3240000" cy="1440000"/>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0"/>
              </a:spcBef>
              <a:buClr>
                <a:schemeClr val="bg2"/>
              </a:buClr>
              <a:buFont typeface="Arial" panose="020B0604020202020204" pitchFamily="34" charset="0"/>
              <a:buNone/>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Vicky Cockcroft</a:t>
            </a:r>
          </a:p>
          <a:p>
            <a:endParaRPr lang="en-GB" dirty="0"/>
          </a:p>
          <a:p>
            <a:r>
              <a:rPr lang="en-GB" dirty="0"/>
              <a:t>Commercial Strategy and Project Officer</a:t>
            </a:r>
          </a:p>
          <a:p>
            <a:r>
              <a:rPr lang="en-GB" dirty="0"/>
              <a:t>Department of Health and Social Care</a:t>
            </a:r>
          </a:p>
        </p:txBody>
      </p:sp>
    </p:spTree>
    <p:extLst>
      <p:ext uri="{BB962C8B-B14F-4D97-AF65-F5344CB8AC3E}">
        <p14:creationId xmlns:p14="http://schemas.microsoft.com/office/powerpoint/2010/main" val="3299792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7DB2-1038-47B9-9A8C-7936E81FC41B}"/>
              </a:ext>
            </a:extLst>
          </p:cNvPr>
          <p:cNvSpPr>
            <a:spLocks noGrp="1"/>
          </p:cNvSpPr>
          <p:nvPr>
            <p:ph type="title"/>
          </p:nvPr>
        </p:nvSpPr>
        <p:spPr>
          <a:xfrm>
            <a:off x="468760" y="334327"/>
            <a:ext cx="8287327" cy="613930"/>
          </a:xfrm>
        </p:spPr>
        <p:txBody>
          <a:bodyPr>
            <a:normAutofit fontScale="90000"/>
          </a:bodyPr>
          <a:lstStyle/>
          <a:p>
            <a:r>
              <a:rPr lang="en-GB" dirty="0"/>
              <a:t>Agenda</a:t>
            </a:r>
          </a:p>
        </p:txBody>
      </p:sp>
      <p:graphicFrame>
        <p:nvGraphicFramePr>
          <p:cNvPr id="4" name="Table 6">
            <a:extLst>
              <a:ext uri="{FF2B5EF4-FFF2-40B4-BE49-F238E27FC236}">
                <a16:creationId xmlns:a16="http://schemas.microsoft.com/office/drawing/2014/main" id="{6D5BD0D0-13A6-411F-A788-65938F17B76E}"/>
              </a:ext>
            </a:extLst>
          </p:cNvPr>
          <p:cNvGraphicFramePr>
            <a:graphicFrameLocks noGrp="1"/>
          </p:cNvGraphicFramePr>
          <p:nvPr>
            <p:extLst>
              <p:ext uri="{D42A27DB-BD31-4B8C-83A1-F6EECF244321}">
                <p14:modId xmlns:p14="http://schemas.microsoft.com/office/powerpoint/2010/main" val="2742071385"/>
              </p:ext>
            </p:extLst>
          </p:nvPr>
        </p:nvGraphicFramePr>
        <p:xfrm>
          <a:off x="630123" y="1716903"/>
          <a:ext cx="11171016" cy="4897410"/>
        </p:xfrm>
        <a:graphic>
          <a:graphicData uri="http://schemas.openxmlformats.org/drawingml/2006/table">
            <a:tbl>
              <a:tblPr firstRow="1" bandRow="1">
                <a:tableStyleId>{2D5ABB26-0587-4C30-8999-92F81FD0307C}</a:tableStyleId>
              </a:tblPr>
              <a:tblGrid>
                <a:gridCol w="7899140">
                  <a:extLst>
                    <a:ext uri="{9D8B030D-6E8A-4147-A177-3AD203B41FA5}">
                      <a16:colId xmlns:a16="http://schemas.microsoft.com/office/drawing/2014/main" val="3184906986"/>
                    </a:ext>
                  </a:extLst>
                </a:gridCol>
                <a:gridCol w="3271876">
                  <a:extLst>
                    <a:ext uri="{9D8B030D-6E8A-4147-A177-3AD203B41FA5}">
                      <a16:colId xmlns:a16="http://schemas.microsoft.com/office/drawing/2014/main" val="3801948135"/>
                    </a:ext>
                  </a:extLst>
                </a:gridCol>
              </a:tblGrid>
              <a:tr h="577247">
                <a:tc>
                  <a:txBody>
                    <a:bodyPr/>
                    <a:lstStyle/>
                    <a:p>
                      <a:pPr marL="285750" indent="-285750">
                        <a:buFont typeface="Arial" panose="020B0604020202020204" pitchFamily="34" charset="0"/>
                        <a:buChar char="•"/>
                      </a:pPr>
                      <a:r>
                        <a:rPr lang="en-GB" b="1" dirty="0">
                          <a:solidFill>
                            <a:schemeClr val="tx2"/>
                          </a:solidFill>
                        </a:rPr>
                        <a:t>Introduction to Direct Payments</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solidFill>
                            <a:schemeClr val="tx2"/>
                          </a:solidFill>
                        </a:rPr>
                        <a:t>Sonia </a:t>
                      </a:r>
                      <a:r>
                        <a:rPr lang="en-GB" dirty="0" err="1">
                          <a:solidFill>
                            <a:schemeClr val="tx2"/>
                          </a:solidFill>
                        </a:rPr>
                        <a:t>McRobb</a:t>
                      </a:r>
                      <a:endParaRPr lang="en-GB" dirty="0">
                        <a:solidFill>
                          <a:schemeClr val="tx2"/>
                        </a:solidFill>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85349008"/>
                  </a:ext>
                </a:extLst>
              </a:tr>
              <a:tr h="880691">
                <a:tc>
                  <a:txBody>
                    <a:bodyPr/>
                    <a:lstStyle/>
                    <a:p>
                      <a:pPr marL="285750" indent="-285750">
                        <a:buFont typeface="Arial" panose="020B0604020202020204" pitchFamily="34" charset="0"/>
                        <a:buChar char="•"/>
                      </a:pPr>
                      <a:r>
                        <a:rPr lang="en-GB" b="1" dirty="0">
                          <a:solidFill>
                            <a:schemeClr val="tx2"/>
                          </a:solidFill>
                        </a:rPr>
                        <a:t>Why do we need Direct Payments?</a:t>
                      </a:r>
                    </a:p>
                    <a:p>
                      <a:pPr marL="285750" indent="-285750">
                        <a:buFont typeface="Arial" panose="020B0604020202020204" pitchFamily="34" charset="0"/>
                        <a:buChar char="•"/>
                      </a:pPr>
                      <a:endParaRPr lang="en-GB" b="1" dirty="0">
                        <a:solidFill>
                          <a:schemeClr val="tx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chemeClr val="tx2"/>
                          </a:solidFill>
                        </a:rPr>
                        <a:t>Benefits of Direct Payments and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solidFill>
                          <a:schemeClr val="tx2"/>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chemeClr val="tx2"/>
                          </a:solidFill>
                        </a:rPr>
                        <a:t>Feedback from GPs</a:t>
                      </a:r>
                      <a:endParaRPr lang="en-GB"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solidFill>
                            <a:schemeClr val="tx2"/>
                          </a:solidFill>
                        </a:rPr>
                        <a:t>Adrian </a:t>
                      </a:r>
                      <a:r>
                        <a:rPr lang="en-GB" dirty="0" err="1">
                          <a:solidFill>
                            <a:schemeClr val="tx2"/>
                          </a:solidFill>
                        </a:rPr>
                        <a:t>Snarr</a:t>
                      </a:r>
                      <a:endParaRPr lang="en-GB" dirty="0">
                        <a:solidFill>
                          <a:schemeClr val="tx2"/>
                        </a:solidFill>
                      </a:endParaRPr>
                    </a:p>
                    <a:p>
                      <a:endParaRPr lang="en-GB" dirty="0">
                        <a:solidFill>
                          <a:schemeClr val="tx2"/>
                        </a:solidFill>
                      </a:endParaRPr>
                    </a:p>
                    <a:p>
                      <a:r>
                        <a:rPr lang="en-GB" dirty="0">
                          <a:solidFill>
                            <a:schemeClr val="tx2"/>
                          </a:solidFill>
                        </a:rPr>
                        <a:t>Adrian </a:t>
                      </a:r>
                      <a:r>
                        <a:rPr lang="en-GB" dirty="0" err="1">
                          <a:solidFill>
                            <a:schemeClr val="tx2"/>
                          </a:solidFill>
                        </a:rPr>
                        <a:t>Snarr</a:t>
                      </a:r>
                      <a:endParaRPr lang="en-GB" dirty="0">
                        <a:solidFill>
                          <a:schemeClr val="tx2"/>
                        </a:solidFill>
                      </a:endParaRPr>
                    </a:p>
                    <a:p>
                      <a:endParaRPr lang="en-GB" dirty="0">
                        <a:solidFill>
                          <a:schemeClr val="tx2"/>
                        </a:solidFill>
                      </a:endParaRPr>
                    </a:p>
                    <a:p>
                      <a:r>
                        <a:rPr lang="en-GB" dirty="0">
                          <a:solidFill>
                            <a:schemeClr val="tx2"/>
                          </a:solidFill>
                        </a:rPr>
                        <a:t>Jon Murphy</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45456483"/>
                  </a:ext>
                </a:extLst>
              </a:tr>
              <a:tr h="880691">
                <a:tc>
                  <a:txBody>
                    <a:bodyPr/>
                    <a:lstStyle/>
                    <a:p>
                      <a:pPr marL="285750" indent="-285750">
                        <a:buFont typeface="Arial" panose="020B0604020202020204" pitchFamily="34" charset="0"/>
                        <a:buChar char="•"/>
                      </a:pPr>
                      <a:endParaRPr lang="en-GB" b="1" dirty="0">
                        <a:solidFill>
                          <a:schemeClr val="tx2"/>
                        </a:solidFill>
                      </a:endParaRPr>
                    </a:p>
                    <a:p>
                      <a:pPr marL="285750" indent="-285750">
                        <a:buFont typeface="Arial" panose="020B0604020202020204" pitchFamily="34" charset="0"/>
                        <a:buChar char="•"/>
                      </a:pPr>
                      <a:r>
                        <a:rPr lang="en-GB" b="1" dirty="0">
                          <a:solidFill>
                            <a:schemeClr val="tx2"/>
                          </a:solidFill>
                        </a:rPr>
                        <a:t>Direct Payments policy</a:t>
                      </a:r>
                    </a:p>
                    <a:p>
                      <a:pPr marL="0" indent="0">
                        <a:buFont typeface="Arial" panose="020B0604020202020204" pitchFamily="34" charset="0"/>
                        <a:buNone/>
                      </a:pPr>
                      <a:endParaRPr lang="en-GB" b="1" dirty="0">
                        <a:solidFill>
                          <a:schemeClr val="tx2"/>
                        </a:solidFill>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GB" dirty="0">
                        <a:solidFill>
                          <a:schemeClr val="tx2"/>
                        </a:solidFill>
                      </a:endParaRPr>
                    </a:p>
                    <a:p>
                      <a:r>
                        <a:rPr lang="en-GB" dirty="0">
                          <a:solidFill>
                            <a:schemeClr val="tx2"/>
                          </a:solidFill>
                        </a:rPr>
                        <a:t>Jon Murphy</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53005173"/>
                  </a:ext>
                </a:extLst>
              </a:tr>
              <a:tr h="577247">
                <a:tc>
                  <a:txBody>
                    <a:bodyPr/>
                    <a:lstStyle/>
                    <a:p>
                      <a:pPr marL="285750" indent="-285750">
                        <a:buFont typeface="Arial" panose="020B0604020202020204" pitchFamily="34" charset="0"/>
                        <a:buChar char="•"/>
                      </a:pPr>
                      <a:r>
                        <a:rPr lang="en-GB" b="1" dirty="0">
                          <a:solidFill>
                            <a:schemeClr val="tx2"/>
                          </a:solidFill>
                        </a:rPr>
                        <a:t>Process overview</a:t>
                      </a:r>
                    </a:p>
                  </a:txBody>
                  <a:tcPr>
                    <a:lnL>
                      <a:noFill/>
                    </a:lnL>
                    <a:lnR>
                      <a:noFill/>
                    </a:lnR>
                    <a:lnT>
                      <a:noFill/>
                    </a:lnT>
                    <a:lnB>
                      <a:noFill/>
                    </a:lnB>
                    <a:lnTlToBr w="12700" cmpd="sng">
                      <a:noFill/>
                      <a:prstDash val="solid"/>
                    </a:lnTlToBr>
                    <a:lnBlToTr w="12700" cmpd="sng">
                      <a:noFill/>
                      <a:prstDash val="solid"/>
                    </a:lnBlToTr>
                  </a:tcPr>
                </a:tc>
                <a:tc>
                  <a:txBody>
                    <a:bodyPr/>
                    <a:lstStyle/>
                    <a:p>
                      <a:r>
                        <a:rPr lang="en-GB" b="0" dirty="0">
                          <a:solidFill>
                            <a:schemeClr val="tx2"/>
                          </a:solidFill>
                        </a:rPr>
                        <a:t>Mark Powell</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84252141"/>
                  </a:ext>
                </a:extLst>
              </a:tr>
              <a:tr h="788229">
                <a:tc>
                  <a:txBody>
                    <a:bodyPr/>
                    <a:lstStyle/>
                    <a:p>
                      <a:pPr marL="285750" indent="-285750">
                        <a:buFont typeface="Arial" panose="020B0604020202020204" pitchFamily="34" charset="0"/>
                        <a:buChar char="•"/>
                      </a:pPr>
                      <a:r>
                        <a:rPr lang="en-GB" b="1" dirty="0">
                          <a:solidFill>
                            <a:schemeClr val="tx2"/>
                          </a:solidFill>
                        </a:rPr>
                        <a:t>Case Studies – Oldham</a:t>
                      </a:r>
                    </a:p>
                  </a:txBody>
                  <a:tcPr>
                    <a:lnL>
                      <a:noFill/>
                    </a:lnL>
                    <a:lnR>
                      <a:noFill/>
                    </a:lnR>
                    <a:lnT>
                      <a:noFill/>
                    </a:lnT>
                    <a:lnB>
                      <a:noFill/>
                    </a:lnB>
                    <a:lnTlToBr w="12700" cmpd="sng">
                      <a:noFill/>
                      <a:prstDash val="solid"/>
                    </a:lnTlToBr>
                    <a:lnBlToTr w="12700" cmpd="sng">
                      <a:noFill/>
                      <a:prstDash val="solid"/>
                    </a:lnBlToTr>
                  </a:tcPr>
                </a:tc>
                <a:tc>
                  <a:txBody>
                    <a:bodyPr/>
                    <a:lstStyle/>
                    <a:p>
                      <a:r>
                        <a:rPr lang="en-GB" dirty="0">
                          <a:solidFill>
                            <a:schemeClr val="tx2"/>
                          </a:solidFill>
                        </a:rPr>
                        <a:t>Alistair Ross</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6109841"/>
                  </a:ext>
                </a:extLst>
              </a:tr>
              <a:tr h="577247">
                <a:tc>
                  <a:txBody>
                    <a:bodyPr/>
                    <a:lstStyle/>
                    <a:p>
                      <a:pPr marL="285750" indent="-285750">
                        <a:buFont typeface="Arial" panose="020B0604020202020204" pitchFamily="34" charset="0"/>
                        <a:buChar char="•"/>
                      </a:pPr>
                      <a:r>
                        <a:rPr lang="en-GB" b="1" dirty="0">
                          <a:solidFill>
                            <a:schemeClr val="tx2"/>
                          </a:solidFill>
                        </a:rPr>
                        <a:t>Q&amp;A</a:t>
                      </a:r>
                    </a:p>
                  </a:txBody>
                  <a:tcPr>
                    <a:lnL>
                      <a:noFill/>
                    </a:lnL>
                    <a:lnR>
                      <a:noFill/>
                    </a:lnR>
                    <a:lnT>
                      <a:noFill/>
                    </a:lnT>
                    <a:lnB>
                      <a:noFill/>
                    </a:lnB>
                    <a:lnTlToBr w="12700" cmpd="sng">
                      <a:noFill/>
                      <a:prstDash val="solid"/>
                    </a:lnTlToBr>
                    <a:lnBlToTr w="12700" cmpd="sng">
                      <a:noFill/>
                      <a:prstDash val="solid"/>
                    </a:lnBlToTr>
                  </a:tcPr>
                </a:tc>
                <a:tc>
                  <a:txBody>
                    <a:bodyPr/>
                    <a:lstStyle/>
                    <a:p>
                      <a:r>
                        <a:rPr lang="en-GB" dirty="0">
                          <a:solidFill>
                            <a:schemeClr val="tx2"/>
                          </a:solidFill>
                        </a:rPr>
                        <a:t>Panel</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51727360"/>
                  </a:ext>
                </a:extLst>
              </a:tr>
            </a:tbl>
          </a:graphicData>
        </a:graphic>
      </p:graphicFrame>
    </p:spTree>
    <p:extLst>
      <p:ext uri="{BB962C8B-B14F-4D97-AF65-F5344CB8AC3E}">
        <p14:creationId xmlns:p14="http://schemas.microsoft.com/office/powerpoint/2010/main" val="252658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store&#10;&#10;Description automatically generated">
            <a:extLst>
              <a:ext uri="{FF2B5EF4-FFF2-40B4-BE49-F238E27FC236}">
                <a16:creationId xmlns:a16="http://schemas.microsoft.com/office/drawing/2014/main" id="{096B31F0-637E-4084-A208-6C9A0405909C}"/>
              </a:ext>
            </a:extLst>
          </p:cNvPr>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3311" t="8211" b="8211"/>
          <a:stretch/>
        </p:blipFill>
        <p:spPr>
          <a:xfrm>
            <a:off x="0" y="0"/>
            <a:ext cx="6578396" cy="6858000"/>
          </a:xfrm>
        </p:spPr>
      </p:pic>
      <p:sp>
        <p:nvSpPr>
          <p:cNvPr id="3" name="Title 2">
            <a:extLst>
              <a:ext uri="{FF2B5EF4-FFF2-40B4-BE49-F238E27FC236}">
                <a16:creationId xmlns:a16="http://schemas.microsoft.com/office/drawing/2014/main" id="{3F08179B-D589-445B-9B4C-900995B827CB}"/>
              </a:ext>
            </a:extLst>
          </p:cNvPr>
          <p:cNvSpPr>
            <a:spLocks noGrp="1"/>
          </p:cNvSpPr>
          <p:nvPr>
            <p:ph type="ctrTitle"/>
          </p:nvPr>
        </p:nvSpPr>
        <p:spPr>
          <a:xfrm>
            <a:off x="4711337" y="2697281"/>
            <a:ext cx="7480663" cy="1099271"/>
          </a:xfrm>
        </p:spPr>
        <p:txBody>
          <a:bodyPr/>
          <a:lstStyle/>
          <a:p>
            <a:r>
              <a:rPr lang="en-GB" sz="4000" b="1" dirty="0"/>
              <a:t>Introduction</a:t>
            </a:r>
          </a:p>
        </p:txBody>
      </p:sp>
      <p:pic>
        <p:nvPicPr>
          <p:cNvPr id="15" name="Picture 14" descr="Logo&#10;&#10;Description automatically generated">
            <a:extLst>
              <a:ext uri="{FF2B5EF4-FFF2-40B4-BE49-F238E27FC236}">
                <a16:creationId xmlns:a16="http://schemas.microsoft.com/office/drawing/2014/main" id="{E17766C8-B8DE-4708-A47C-E14B841EC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687" y="5379683"/>
            <a:ext cx="2008949" cy="101928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688DEEAE-4A55-42BD-9512-810E4930BF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085" y="5636856"/>
            <a:ext cx="917070" cy="369332"/>
          </a:xfrm>
          <a:prstGeom prst="rect">
            <a:avLst/>
          </a:prstGeom>
        </p:spPr>
      </p:pic>
      <p:pic>
        <p:nvPicPr>
          <p:cNvPr id="17" name="Picture 16" descr="Text&#10;&#10;Description automatically generated">
            <a:extLst>
              <a:ext uri="{FF2B5EF4-FFF2-40B4-BE49-F238E27FC236}">
                <a16:creationId xmlns:a16="http://schemas.microsoft.com/office/drawing/2014/main" id="{C2D2D0E2-3712-4362-846E-E3784760C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6038" y="182278"/>
            <a:ext cx="1115111" cy="931872"/>
          </a:xfrm>
          <a:prstGeom prst="rect">
            <a:avLst/>
          </a:prstGeom>
        </p:spPr>
      </p:pic>
      <p:sp>
        <p:nvSpPr>
          <p:cNvPr id="18" name="TextBox 17">
            <a:extLst>
              <a:ext uri="{FF2B5EF4-FFF2-40B4-BE49-F238E27FC236}">
                <a16:creationId xmlns:a16="http://schemas.microsoft.com/office/drawing/2014/main" id="{317553FF-7260-482C-8F03-2630A8F8FE73}"/>
              </a:ext>
            </a:extLst>
          </p:cNvPr>
          <p:cNvSpPr txBox="1"/>
          <p:nvPr/>
        </p:nvSpPr>
        <p:spPr>
          <a:xfrm>
            <a:off x="6826038" y="5941364"/>
            <a:ext cx="1402876" cy="369332"/>
          </a:xfrm>
          <a:prstGeom prst="rect">
            <a:avLst/>
          </a:prstGeom>
          <a:noFill/>
        </p:spPr>
        <p:txBody>
          <a:bodyPr wrap="square" rtlCol="0">
            <a:spAutoFit/>
          </a:bodyPr>
          <a:lstStyle/>
          <a:p>
            <a:r>
              <a:rPr lang="en-GB" b="1" dirty="0"/>
              <a:t>  England</a:t>
            </a:r>
          </a:p>
        </p:txBody>
      </p:sp>
      <p:pic>
        <p:nvPicPr>
          <p:cNvPr id="19" name="Picture 18" descr="Logo&#10;&#10;Description automatically generated">
            <a:extLst>
              <a:ext uri="{FF2B5EF4-FFF2-40B4-BE49-F238E27FC236}">
                <a16:creationId xmlns:a16="http://schemas.microsoft.com/office/drawing/2014/main" id="{6DB86E0F-DF52-462C-92B0-88415321F3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426" y="13228"/>
            <a:ext cx="2292210" cy="1180198"/>
          </a:xfrm>
          <a:prstGeom prst="rect">
            <a:avLst/>
          </a:prstGeom>
        </p:spPr>
      </p:pic>
      <p:sp>
        <p:nvSpPr>
          <p:cNvPr id="2" name="TextBox 1">
            <a:extLst>
              <a:ext uri="{FF2B5EF4-FFF2-40B4-BE49-F238E27FC236}">
                <a16:creationId xmlns:a16="http://schemas.microsoft.com/office/drawing/2014/main" id="{9BFD2CCE-1E45-4C3B-90D2-6B9760E56967}"/>
              </a:ext>
            </a:extLst>
          </p:cNvPr>
          <p:cNvSpPr txBox="1"/>
          <p:nvPr/>
        </p:nvSpPr>
        <p:spPr>
          <a:xfrm>
            <a:off x="7126014" y="4201510"/>
            <a:ext cx="3413234" cy="923330"/>
          </a:xfrm>
          <a:prstGeom prst="rect">
            <a:avLst/>
          </a:prstGeom>
          <a:noFill/>
        </p:spPr>
        <p:txBody>
          <a:bodyPr wrap="square" rtlCol="0">
            <a:spAutoFit/>
          </a:bodyPr>
          <a:lstStyle/>
          <a:p>
            <a:r>
              <a:rPr lang="en-GB" dirty="0"/>
              <a:t>Sonia McRobb </a:t>
            </a:r>
          </a:p>
          <a:p>
            <a:r>
              <a:rPr lang="en-GB" dirty="0"/>
              <a:t>Department of Health and Social Care</a:t>
            </a:r>
          </a:p>
        </p:txBody>
      </p:sp>
    </p:spTree>
    <p:extLst>
      <p:ext uri="{BB962C8B-B14F-4D97-AF65-F5344CB8AC3E}">
        <p14:creationId xmlns:p14="http://schemas.microsoft.com/office/powerpoint/2010/main" val="495635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04FDB-0EEA-468A-9191-E55CC7607967}"/>
              </a:ext>
            </a:extLst>
          </p:cNvPr>
          <p:cNvSpPr>
            <a:spLocks noGrp="1"/>
          </p:cNvSpPr>
          <p:nvPr>
            <p:ph type="title"/>
          </p:nvPr>
        </p:nvSpPr>
        <p:spPr>
          <a:xfrm>
            <a:off x="468760" y="334327"/>
            <a:ext cx="8287327" cy="613930"/>
          </a:xfrm>
        </p:spPr>
        <p:txBody>
          <a:bodyPr>
            <a:normAutofit fontScale="90000"/>
          </a:bodyPr>
          <a:lstStyle/>
          <a:p>
            <a:r>
              <a:rPr lang="en-GB" dirty="0"/>
              <a:t>What are Direct Payments and how do they work?</a:t>
            </a:r>
          </a:p>
        </p:txBody>
      </p:sp>
      <p:sp>
        <p:nvSpPr>
          <p:cNvPr id="18" name="Text Placeholder 1">
            <a:extLst>
              <a:ext uri="{FF2B5EF4-FFF2-40B4-BE49-F238E27FC236}">
                <a16:creationId xmlns:a16="http://schemas.microsoft.com/office/drawing/2014/main" id="{FDD9B798-FF37-4F48-AC51-D775EC56364D}"/>
              </a:ext>
            </a:extLst>
          </p:cNvPr>
          <p:cNvSpPr txBox="1">
            <a:spLocks/>
          </p:cNvSpPr>
          <p:nvPr/>
        </p:nvSpPr>
        <p:spPr>
          <a:xfrm>
            <a:off x="311735" y="2119256"/>
            <a:ext cx="2812769" cy="2919389"/>
          </a:xfrm>
          <a:prstGeom prst="rect">
            <a:avLst/>
          </a:prstGeom>
          <a:solidFill>
            <a:srgbClr val="FFFFFF">
              <a:lumMod val="95000"/>
            </a:srgbClr>
          </a:solidFill>
          <a:ln w="38100">
            <a:solidFill>
              <a:srgbClr val="005EB8"/>
            </a:solidFill>
          </a:ln>
        </p:spPr>
        <p:txBody>
          <a:bodyPr vert="horz" lIns="180000" tIns="45720" rIns="91440" bIns="45720" rtlCol="0" anchor="ctr" anchorCtr="0">
            <a:noAutofit/>
          </a:bodyPr>
          <a:lstStyle>
            <a:lvl1pPr marL="0" indent="0" algn="l" defTabSz="914400" rtl="0" eaLnBrk="1" latinLnBrk="0" hangingPunct="1">
              <a:lnSpc>
                <a:spcPct val="100000"/>
              </a:lnSpc>
              <a:spcBef>
                <a:spcPts val="0"/>
              </a:spcBef>
              <a:buClr>
                <a:schemeClr val="bg2"/>
              </a:buClr>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100000"/>
              </a:lnSpc>
              <a:spcBef>
                <a:spcPts val="600"/>
              </a:spcBef>
              <a:buClr>
                <a:schemeClr val="bg2"/>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00000"/>
              </a:lnSpc>
              <a:spcBef>
                <a:spcPts val="600"/>
              </a:spcBef>
              <a:buClr>
                <a:schemeClr val="accent1"/>
              </a:buClr>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00000"/>
              </a:lnSpc>
              <a:spcBef>
                <a:spcPts val="600"/>
              </a:spcBef>
              <a:buClr>
                <a:schemeClr val="accent1"/>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5EB8"/>
              </a:buClr>
              <a:buSzTx/>
              <a:buFont typeface="Arial" panose="020B0604020202020204" pitchFamily="34" charset="0"/>
              <a:buNone/>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mn-ea"/>
                <a:cs typeface="+mn-cs"/>
              </a:rPr>
              <a:t>Commissioner reimburses CHP or NHSPS directly for rent, rates, water and clinical waste</a:t>
            </a:r>
          </a:p>
        </p:txBody>
      </p:sp>
      <p:sp>
        <p:nvSpPr>
          <p:cNvPr id="19" name="Text Placeholder 3">
            <a:extLst>
              <a:ext uri="{FF2B5EF4-FFF2-40B4-BE49-F238E27FC236}">
                <a16:creationId xmlns:a16="http://schemas.microsoft.com/office/drawing/2014/main" id="{A601DB43-78F1-4505-A96B-783D59F4DDFC}"/>
              </a:ext>
            </a:extLst>
          </p:cNvPr>
          <p:cNvSpPr txBox="1">
            <a:spLocks/>
          </p:cNvSpPr>
          <p:nvPr/>
        </p:nvSpPr>
        <p:spPr>
          <a:xfrm>
            <a:off x="3439806" y="2119256"/>
            <a:ext cx="2656193" cy="2919389"/>
          </a:xfrm>
          <a:prstGeom prst="rect">
            <a:avLst/>
          </a:prstGeom>
          <a:solidFill>
            <a:srgbClr val="FFFFFF">
              <a:lumMod val="95000"/>
            </a:srgbClr>
          </a:solidFill>
          <a:ln w="38100">
            <a:solidFill>
              <a:srgbClr val="78BE20"/>
            </a:solidFill>
          </a:ln>
        </p:spPr>
        <p:txBody>
          <a:bodyPr vert="horz" lIns="180000" tIns="45720" rIns="91440" bIns="45720" rtlCol="0" anchor="ctr" anchorCtr="0">
            <a:noAutofit/>
          </a:bodyPr>
          <a:lstStyle>
            <a:lvl1pPr marL="0" indent="0" algn="l" defTabSz="914400" rtl="0" eaLnBrk="1" latinLnBrk="0" hangingPunct="1">
              <a:lnSpc>
                <a:spcPct val="100000"/>
              </a:lnSpc>
              <a:spcBef>
                <a:spcPts val="0"/>
              </a:spcBef>
              <a:buClr>
                <a:schemeClr val="bg2"/>
              </a:buClr>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100000"/>
              </a:lnSpc>
              <a:spcBef>
                <a:spcPts val="600"/>
              </a:spcBef>
              <a:buClr>
                <a:schemeClr val="bg2"/>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00000"/>
              </a:lnSpc>
              <a:spcBef>
                <a:spcPts val="600"/>
              </a:spcBef>
              <a:buClr>
                <a:schemeClr val="accent1"/>
              </a:buClr>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00000"/>
              </a:lnSpc>
              <a:spcBef>
                <a:spcPts val="600"/>
              </a:spcBef>
              <a:buClr>
                <a:schemeClr val="accent1"/>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5EB8"/>
              </a:buClr>
              <a:buSzTx/>
              <a:buFont typeface="Arial" panose="020B0604020202020204" pitchFamily="34" charset="0"/>
              <a:buNone/>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mn-ea"/>
                <a:cs typeface="+mn-cs"/>
              </a:rPr>
              <a:t>GP accounts for the transaction*</a:t>
            </a:r>
          </a:p>
        </p:txBody>
      </p:sp>
      <p:sp>
        <p:nvSpPr>
          <p:cNvPr id="20" name="Text Placeholder 4">
            <a:extLst>
              <a:ext uri="{FF2B5EF4-FFF2-40B4-BE49-F238E27FC236}">
                <a16:creationId xmlns:a16="http://schemas.microsoft.com/office/drawing/2014/main" id="{1F514AD5-36C4-4F6C-8B4A-116657EEC948}"/>
              </a:ext>
            </a:extLst>
          </p:cNvPr>
          <p:cNvSpPr txBox="1">
            <a:spLocks/>
          </p:cNvSpPr>
          <p:nvPr/>
        </p:nvSpPr>
        <p:spPr>
          <a:xfrm>
            <a:off x="6411301" y="2119256"/>
            <a:ext cx="2656192" cy="2919389"/>
          </a:xfrm>
          <a:prstGeom prst="rect">
            <a:avLst/>
          </a:prstGeom>
          <a:solidFill>
            <a:srgbClr val="FFFFFF">
              <a:lumMod val="95000"/>
            </a:srgbClr>
          </a:solidFill>
          <a:ln w="38100">
            <a:solidFill>
              <a:srgbClr val="AE2573"/>
            </a:solidFill>
          </a:ln>
        </p:spPr>
        <p:txBody>
          <a:bodyPr vert="horz" lIns="180000" tIns="45720" rIns="91440" bIns="45720" rtlCol="0" anchor="ctr" anchorCtr="0">
            <a:noAutofit/>
          </a:bodyPr>
          <a:lstStyle>
            <a:lvl1pPr marL="0" indent="0" algn="l" defTabSz="914400" rtl="0" eaLnBrk="1" latinLnBrk="0" hangingPunct="1">
              <a:lnSpc>
                <a:spcPct val="100000"/>
              </a:lnSpc>
              <a:spcBef>
                <a:spcPts val="0"/>
              </a:spcBef>
              <a:buClr>
                <a:schemeClr val="bg2"/>
              </a:buClr>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100000"/>
              </a:lnSpc>
              <a:spcBef>
                <a:spcPts val="600"/>
              </a:spcBef>
              <a:buClr>
                <a:schemeClr val="bg2"/>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00000"/>
              </a:lnSpc>
              <a:spcBef>
                <a:spcPts val="600"/>
              </a:spcBef>
              <a:buClr>
                <a:schemeClr val="accent1"/>
              </a:buClr>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00000"/>
              </a:lnSpc>
              <a:spcBef>
                <a:spcPts val="600"/>
              </a:spcBef>
              <a:buClr>
                <a:schemeClr val="accent1"/>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5EB8"/>
              </a:buClr>
              <a:buSzTx/>
              <a:buFont typeface="Arial" panose="020B0604020202020204" pitchFamily="34" charset="0"/>
              <a:buNone/>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mn-ea"/>
                <a:cs typeface="+mn-cs"/>
              </a:rPr>
              <a:t>GP signs a Section 52 letter </a:t>
            </a:r>
          </a:p>
          <a:p>
            <a:pPr marL="0" marR="0" lvl="0" indent="0" algn="ctr" defTabSz="914400" rtl="0" eaLnBrk="1" fontAlgn="auto" latinLnBrk="0" hangingPunct="1">
              <a:lnSpc>
                <a:spcPct val="100000"/>
              </a:lnSpc>
              <a:spcBef>
                <a:spcPts val="0"/>
              </a:spcBef>
              <a:spcAft>
                <a:spcPts val="0"/>
              </a:spcAft>
              <a:buClr>
                <a:srgbClr val="005EB8"/>
              </a:buClr>
              <a:buSzTx/>
              <a:buFont typeface="Arial" panose="020B0604020202020204" pitchFamily="34" charset="0"/>
              <a:buNone/>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mn-ea"/>
                <a:cs typeface="+mn-cs"/>
              </a:rPr>
              <a:t>(included in pack)</a:t>
            </a:r>
          </a:p>
        </p:txBody>
      </p:sp>
      <p:sp>
        <p:nvSpPr>
          <p:cNvPr id="21" name="Text Placeholder 5">
            <a:extLst>
              <a:ext uri="{FF2B5EF4-FFF2-40B4-BE49-F238E27FC236}">
                <a16:creationId xmlns:a16="http://schemas.microsoft.com/office/drawing/2014/main" id="{5FF1F580-122C-4D78-9245-943227C8F7B6}"/>
              </a:ext>
            </a:extLst>
          </p:cNvPr>
          <p:cNvSpPr txBox="1">
            <a:spLocks/>
          </p:cNvSpPr>
          <p:nvPr/>
        </p:nvSpPr>
        <p:spPr>
          <a:xfrm>
            <a:off x="9382794" y="2119256"/>
            <a:ext cx="2656191" cy="2919389"/>
          </a:xfrm>
          <a:prstGeom prst="rect">
            <a:avLst/>
          </a:prstGeom>
          <a:solidFill>
            <a:srgbClr val="FFFFFF">
              <a:lumMod val="95000"/>
            </a:srgbClr>
          </a:solidFill>
          <a:ln w="38100">
            <a:solidFill>
              <a:srgbClr val="ED8B00"/>
            </a:solidFill>
          </a:ln>
        </p:spPr>
        <p:txBody>
          <a:bodyPr vert="horz" lIns="180000" tIns="45720" rIns="91440" bIns="45720" rtlCol="0" anchor="ctr" anchorCtr="0">
            <a:noAutofit/>
          </a:bodyPr>
          <a:lstStyle>
            <a:lvl1pPr marL="0" indent="0" algn="l" defTabSz="914400" rtl="0" eaLnBrk="1" latinLnBrk="0" hangingPunct="1">
              <a:lnSpc>
                <a:spcPct val="100000"/>
              </a:lnSpc>
              <a:spcBef>
                <a:spcPts val="0"/>
              </a:spcBef>
              <a:buClr>
                <a:schemeClr val="bg2"/>
              </a:buClr>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100000"/>
              </a:lnSpc>
              <a:spcBef>
                <a:spcPts val="600"/>
              </a:spcBef>
              <a:buClr>
                <a:schemeClr val="bg2"/>
              </a:buClr>
              <a:buFont typeface="Arial" panose="020B0604020202020204" pitchFamily="34" charset="0"/>
              <a:buNone/>
              <a:defRPr sz="2000" b="1" kern="1200">
                <a:solidFill>
                  <a:schemeClr val="tx2"/>
                </a:solidFill>
                <a:latin typeface="+mn-lt"/>
                <a:ea typeface="+mn-ea"/>
                <a:cs typeface="+mn-cs"/>
              </a:defRPr>
            </a:lvl2pPr>
            <a:lvl3pPr marL="914400" indent="0" algn="l" defTabSz="914400" rtl="0" eaLnBrk="1" latinLnBrk="0" hangingPunct="1">
              <a:lnSpc>
                <a:spcPct val="100000"/>
              </a:lnSpc>
              <a:spcBef>
                <a:spcPts val="600"/>
              </a:spcBef>
              <a:buClr>
                <a:schemeClr val="accent1"/>
              </a:buClr>
              <a:buFont typeface="Arial" panose="020B0604020202020204" pitchFamily="34" charset="0"/>
              <a:buNone/>
              <a:defRPr sz="1800" b="1" kern="1200">
                <a:solidFill>
                  <a:schemeClr val="tx2"/>
                </a:solidFill>
                <a:latin typeface="+mn-lt"/>
                <a:ea typeface="+mn-ea"/>
                <a:cs typeface="+mn-cs"/>
              </a:defRPr>
            </a:lvl3pPr>
            <a:lvl4pPr marL="1371600" indent="0" algn="l" defTabSz="914400" rtl="0" eaLnBrk="1" latinLnBrk="0" hangingPunct="1">
              <a:lnSpc>
                <a:spcPct val="100000"/>
              </a:lnSpc>
              <a:spcBef>
                <a:spcPts val="600"/>
              </a:spcBef>
              <a:buClr>
                <a:schemeClr val="accent1"/>
              </a:buClr>
              <a:buFont typeface="Arial" panose="020B0604020202020204" pitchFamily="34" charset="0"/>
              <a:buNone/>
              <a:defRPr sz="1600" b="1" kern="1200">
                <a:solidFill>
                  <a:schemeClr val="tx2"/>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1600" b="1"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5EB8"/>
              </a:buClr>
              <a:buSzTx/>
              <a:buFont typeface="Arial" panose="020B0604020202020204" pitchFamily="34" charset="0"/>
              <a:buNone/>
              <a:tabLst/>
              <a:defRPr/>
            </a:pPr>
            <a:r>
              <a:rPr kumimoji="0" lang="en-GB" sz="2000" b="0" i="0" u="none" strike="noStrike" kern="1200" cap="none" spc="0" normalizeH="0" baseline="0" noProof="0" dirty="0">
                <a:ln>
                  <a:noFill/>
                </a:ln>
                <a:solidFill>
                  <a:srgbClr val="231F20"/>
                </a:solidFill>
                <a:effectLst/>
                <a:uLnTx/>
                <a:uFillTx/>
                <a:latin typeface="Arial" panose="020B0604020202020204"/>
                <a:ea typeface="+mn-ea"/>
                <a:cs typeface="+mn-cs"/>
              </a:rPr>
              <a:t>LMC engagement &amp; support</a:t>
            </a:r>
          </a:p>
        </p:txBody>
      </p:sp>
      <p:sp>
        <p:nvSpPr>
          <p:cNvPr id="22" name="TextBox 21">
            <a:extLst>
              <a:ext uri="{FF2B5EF4-FFF2-40B4-BE49-F238E27FC236}">
                <a16:creationId xmlns:a16="http://schemas.microsoft.com/office/drawing/2014/main" id="{ECF3C264-C8FC-4457-B059-7142E48564ED}"/>
              </a:ext>
            </a:extLst>
          </p:cNvPr>
          <p:cNvSpPr txBox="1"/>
          <p:nvPr/>
        </p:nvSpPr>
        <p:spPr>
          <a:xfrm>
            <a:off x="311735" y="5583219"/>
            <a:ext cx="11255374" cy="338554"/>
          </a:xfrm>
          <a:prstGeom prst="rect">
            <a:avLst/>
          </a:prstGeom>
          <a:noFill/>
        </p:spPr>
        <p:txBody>
          <a:bodyPr wrap="square" rtlCol="0">
            <a:spAutoFit/>
          </a:bodyPr>
          <a:lstStyle/>
          <a:p>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*Recognising receipt of the cost from NHSPS or CHP (debit) and reimbursement from CCG (credit).</a:t>
            </a:r>
            <a:endParaRPr lang="en-GB" sz="1600" dirty="0"/>
          </a:p>
        </p:txBody>
      </p:sp>
    </p:spTree>
    <p:extLst>
      <p:ext uri="{BB962C8B-B14F-4D97-AF65-F5344CB8AC3E}">
        <p14:creationId xmlns:p14="http://schemas.microsoft.com/office/powerpoint/2010/main" val="90476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1F67-8445-4D63-AC1E-CF703E94D821}"/>
              </a:ext>
            </a:extLst>
          </p:cNvPr>
          <p:cNvSpPr>
            <a:spLocks noGrp="1"/>
          </p:cNvSpPr>
          <p:nvPr>
            <p:ph type="title"/>
          </p:nvPr>
        </p:nvSpPr>
        <p:spPr>
          <a:xfrm>
            <a:off x="468760" y="334327"/>
            <a:ext cx="8287327" cy="613930"/>
          </a:xfrm>
        </p:spPr>
        <p:txBody>
          <a:bodyPr>
            <a:normAutofit fontScale="90000"/>
          </a:bodyPr>
          <a:lstStyle/>
          <a:p>
            <a:r>
              <a:rPr lang="en-GB" dirty="0"/>
              <a:t>Outstanding Property Company Reimbursable Debt </a:t>
            </a:r>
          </a:p>
        </p:txBody>
      </p:sp>
      <p:graphicFrame>
        <p:nvGraphicFramePr>
          <p:cNvPr id="7" name="Chart Placeholder 6">
            <a:extLst>
              <a:ext uri="{FF2B5EF4-FFF2-40B4-BE49-F238E27FC236}">
                <a16:creationId xmlns:a16="http://schemas.microsoft.com/office/drawing/2014/main" id="{2C78255C-FE4C-4CEE-9B8B-E28EFC93C0A2}"/>
              </a:ext>
            </a:extLst>
          </p:cNvPr>
          <p:cNvGraphicFramePr>
            <a:graphicFrameLocks noGrp="1"/>
          </p:cNvGraphicFramePr>
          <p:nvPr>
            <p:ph type="chart" sz="quarter" idx="11"/>
            <p:extLst>
              <p:ext uri="{D42A27DB-BD31-4B8C-83A1-F6EECF244321}">
                <p14:modId xmlns:p14="http://schemas.microsoft.com/office/powerpoint/2010/main" val="3118426457"/>
              </p:ext>
            </p:extLst>
          </p:nvPr>
        </p:nvGraphicFramePr>
        <p:xfrm>
          <a:off x="6503988" y="1439863"/>
          <a:ext cx="5219700" cy="4932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11">
            <a:extLst>
              <a:ext uri="{FF2B5EF4-FFF2-40B4-BE49-F238E27FC236}">
                <a16:creationId xmlns:a16="http://schemas.microsoft.com/office/drawing/2014/main" id="{EE0385D6-7D4C-4B24-B159-AAFD45A0778F}"/>
              </a:ext>
            </a:extLst>
          </p:cNvPr>
          <p:cNvGraphicFramePr>
            <a:graphicFrameLocks noGrp="1"/>
          </p:cNvGraphicFramePr>
          <p:nvPr>
            <p:ph type="chart" sz="quarter" idx="10"/>
            <p:extLst>
              <p:ext uri="{D42A27DB-BD31-4B8C-83A1-F6EECF244321}">
                <p14:modId xmlns:p14="http://schemas.microsoft.com/office/powerpoint/2010/main" val="277664438"/>
              </p:ext>
            </p:extLst>
          </p:nvPr>
        </p:nvGraphicFramePr>
        <p:xfrm>
          <a:off x="468313" y="1439863"/>
          <a:ext cx="5219700" cy="493236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1ACA83BE-E47D-42E7-887D-116F274FD3B4}"/>
              </a:ext>
            </a:extLst>
          </p:cNvPr>
          <p:cNvSpPr txBox="1"/>
          <p:nvPr/>
        </p:nvSpPr>
        <p:spPr>
          <a:xfrm>
            <a:off x="1895722" y="1825437"/>
            <a:ext cx="2364882" cy="369332"/>
          </a:xfrm>
          <a:prstGeom prst="rect">
            <a:avLst/>
          </a:prstGeom>
          <a:noFill/>
        </p:spPr>
        <p:txBody>
          <a:bodyPr wrap="square" rtlCol="0">
            <a:spAutoFit/>
          </a:bodyPr>
          <a:lstStyle/>
          <a:p>
            <a:r>
              <a:rPr lang="en-GB" b="1" dirty="0">
                <a:solidFill>
                  <a:srgbClr val="FF0000"/>
                </a:solidFill>
              </a:rPr>
              <a:t>£42.3m outstanding</a:t>
            </a:r>
          </a:p>
        </p:txBody>
      </p:sp>
      <p:sp>
        <p:nvSpPr>
          <p:cNvPr id="8" name="TextBox 7">
            <a:extLst>
              <a:ext uri="{FF2B5EF4-FFF2-40B4-BE49-F238E27FC236}">
                <a16:creationId xmlns:a16="http://schemas.microsoft.com/office/drawing/2014/main" id="{871FB0C2-B8F3-4905-B7F6-DCC85B7AA6D4}"/>
              </a:ext>
            </a:extLst>
          </p:cNvPr>
          <p:cNvSpPr txBox="1"/>
          <p:nvPr/>
        </p:nvSpPr>
        <p:spPr>
          <a:xfrm>
            <a:off x="7868006" y="1828799"/>
            <a:ext cx="2491664" cy="369332"/>
          </a:xfrm>
          <a:prstGeom prst="rect">
            <a:avLst/>
          </a:prstGeom>
          <a:noFill/>
        </p:spPr>
        <p:txBody>
          <a:bodyPr wrap="square" rtlCol="0">
            <a:spAutoFit/>
          </a:bodyPr>
          <a:lstStyle/>
          <a:p>
            <a:pPr algn="ctr"/>
            <a:r>
              <a:rPr lang="en-GB" b="1" dirty="0">
                <a:solidFill>
                  <a:srgbClr val="FF0000"/>
                </a:solidFill>
              </a:rPr>
              <a:t>£53.1m outstanding</a:t>
            </a:r>
          </a:p>
        </p:txBody>
      </p:sp>
    </p:spTree>
    <p:extLst>
      <p:ext uri="{BB962C8B-B14F-4D97-AF65-F5344CB8AC3E}">
        <p14:creationId xmlns:p14="http://schemas.microsoft.com/office/powerpoint/2010/main" val="4130071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C1F67-8445-4D63-AC1E-CF703E94D821}"/>
              </a:ext>
            </a:extLst>
          </p:cNvPr>
          <p:cNvSpPr>
            <a:spLocks noGrp="1"/>
          </p:cNvSpPr>
          <p:nvPr>
            <p:ph type="title"/>
          </p:nvPr>
        </p:nvSpPr>
        <p:spPr/>
        <p:txBody>
          <a:bodyPr>
            <a:normAutofit fontScale="90000"/>
          </a:bodyPr>
          <a:lstStyle/>
          <a:p>
            <a:r>
              <a:rPr lang="en-GB" dirty="0"/>
              <a:t>Cash collected through Direct Payments to date</a:t>
            </a:r>
          </a:p>
        </p:txBody>
      </p:sp>
      <p:graphicFrame>
        <p:nvGraphicFramePr>
          <p:cNvPr id="12" name="Chart Placeholder 11">
            <a:extLst>
              <a:ext uri="{FF2B5EF4-FFF2-40B4-BE49-F238E27FC236}">
                <a16:creationId xmlns:a16="http://schemas.microsoft.com/office/drawing/2014/main" id="{EE0385D6-7D4C-4B24-B159-AAFD45A0778F}"/>
              </a:ext>
            </a:extLst>
          </p:cNvPr>
          <p:cNvGraphicFramePr>
            <a:graphicFrameLocks noGrp="1"/>
          </p:cNvGraphicFramePr>
          <p:nvPr>
            <p:ph idx="1"/>
            <p:extLst>
              <p:ext uri="{D42A27DB-BD31-4B8C-83A1-F6EECF244321}">
                <p14:modId xmlns:p14="http://schemas.microsoft.com/office/powerpoint/2010/main" val="1705619389"/>
              </p:ext>
            </p:extLst>
          </p:nvPr>
        </p:nvGraphicFramePr>
        <p:xfrm>
          <a:off x="838200" y="1253331"/>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EAF575D-F715-410F-81D3-AFE3D49B7F8D}"/>
              </a:ext>
            </a:extLst>
          </p:cNvPr>
          <p:cNvSpPr txBox="1"/>
          <p:nvPr/>
        </p:nvSpPr>
        <p:spPr>
          <a:xfrm>
            <a:off x="6840577" y="2025869"/>
            <a:ext cx="3831020" cy="420115"/>
          </a:xfrm>
          <a:prstGeom prst="rect">
            <a:avLst/>
          </a:prstGeom>
          <a:noFill/>
        </p:spPr>
        <p:txBody>
          <a:bodyPr wrap="square" rtlCol="0">
            <a:spAutoFit/>
          </a:bodyPr>
          <a:lstStyle/>
          <a:p>
            <a:endParaRPr lang="en-GB" sz="2130" b="1" dirty="0">
              <a:solidFill>
                <a:schemeClr val="tx2"/>
              </a:solidFill>
            </a:endParaRPr>
          </a:p>
        </p:txBody>
      </p:sp>
    </p:spTree>
    <p:extLst>
      <p:ext uri="{BB962C8B-B14F-4D97-AF65-F5344CB8AC3E}">
        <p14:creationId xmlns:p14="http://schemas.microsoft.com/office/powerpoint/2010/main" val="330777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store&#10;&#10;Description automatically generated">
            <a:extLst>
              <a:ext uri="{FF2B5EF4-FFF2-40B4-BE49-F238E27FC236}">
                <a16:creationId xmlns:a16="http://schemas.microsoft.com/office/drawing/2014/main" id="{096B31F0-637E-4084-A208-6C9A0405909C}"/>
              </a:ext>
            </a:extLst>
          </p:cNvPr>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23311" t="8211" b="8211"/>
          <a:stretch/>
        </p:blipFill>
        <p:spPr>
          <a:xfrm>
            <a:off x="0" y="0"/>
            <a:ext cx="6578396" cy="6858000"/>
          </a:xfrm>
        </p:spPr>
      </p:pic>
      <p:sp>
        <p:nvSpPr>
          <p:cNvPr id="3" name="Title 2">
            <a:extLst>
              <a:ext uri="{FF2B5EF4-FFF2-40B4-BE49-F238E27FC236}">
                <a16:creationId xmlns:a16="http://schemas.microsoft.com/office/drawing/2014/main" id="{3F08179B-D589-445B-9B4C-900995B827CB}"/>
              </a:ext>
            </a:extLst>
          </p:cNvPr>
          <p:cNvSpPr>
            <a:spLocks noGrp="1"/>
          </p:cNvSpPr>
          <p:nvPr>
            <p:ph type="ctrTitle"/>
          </p:nvPr>
        </p:nvSpPr>
        <p:spPr>
          <a:xfrm>
            <a:off x="4711337" y="2420282"/>
            <a:ext cx="7480663" cy="1653269"/>
          </a:xfrm>
        </p:spPr>
        <p:txBody>
          <a:bodyPr/>
          <a:lstStyle/>
          <a:p>
            <a:r>
              <a:rPr lang="en-GB" sz="4000" b="1" dirty="0"/>
              <a:t>Why do we need Direct Payments?</a:t>
            </a:r>
          </a:p>
        </p:txBody>
      </p:sp>
      <p:pic>
        <p:nvPicPr>
          <p:cNvPr id="15" name="Picture 14" descr="Logo&#10;&#10;Description automatically generated">
            <a:extLst>
              <a:ext uri="{FF2B5EF4-FFF2-40B4-BE49-F238E27FC236}">
                <a16:creationId xmlns:a16="http://schemas.microsoft.com/office/drawing/2014/main" id="{8EB07E67-E27F-4717-83DC-553B357DE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687" y="5379683"/>
            <a:ext cx="2008949" cy="1019281"/>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5CFEDD80-74B0-4ED2-B4D3-5B38B07C8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085" y="5636856"/>
            <a:ext cx="917070" cy="369332"/>
          </a:xfrm>
          <a:prstGeom prst="rect">
            <a:avLst/>
          </a:prstGeom>
        </p:spPr>
      </p:pic>
      <p:pic>
        <p:nvPicPr>
          <p:cNvPr id="17" name="Picture 16" descr="Text&#10;&#10;Description automatically generated">
            <a:extLst>
              <a:ext uri="{FF2B5EF4-FFF2-40B4-BE49-F238E27FC236}">
                <a16:creationId xmlns:a16="http://schemas.microsoft.com/office/drawing/2014/main" id="{FBFF014D-B304-4CE1-AECF-E1ED3BD8F3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6038" y="182278"/>
            <a:ext cx="1115111" cy="931872"/>
          </a:xfrm>
          <a:prstGeom prst="rect">
            <a:avLst/>
          </a:prstGeom>
        </p:spPr>
      </p:pic>
      <p:sp>
        <p:nvSpPr>
          <p:cNvPr id="18" name="TextBox 17">
            <a:extLst>
              <a:ext uri="{FF2B5EF4-FFF2-40B4-BE49-F238E27FC236}">
                <a16:creationId xmlns:a16="http://schemas.microsoft.com/office/drawing/2014/main" id="{D82BFAA0-2781-4594-B453-A9A4883F42C9}"/>
              </a:ext>
            </a:extLst>
          </p:cNvPr>
          <p:cNvSpPr txBox="1"/>
          <p:nvPr/>
        </p:nvSpPr>
        <p:spPr>
          <a:xfrm>
            <a:off x="6826038" y="5941364"/>
            <a:ext cx="1402876" cy="369332"/>
          </a:xfrm>
          <a:prstGeom prst="rect">
            <a:avLst/>
          </a:prstGeom>
          <a:noFill/>
        </p:spPr>
        <p:txBody>
          <a:bodyPr wrap="square" rtlCol="0">
            <a:spAutoFit/>
          </a:bodyPr>
          <a:lstStyle/>
          <a:p>
            <a:r>
              <a:rPr lang="en-GB" b="1" dirty="0"/>
              <a:t>  England</a:t>
            </a:r>
          </a:p>
        </p:txBody>
      </p:sp>
      <p:pic>
        <p:nvPicPr>
          <p:cNvPr id="19" name="Picture 18" descr="Logo&#10;&#10;Description automatically generated">
            <a:extLst>
              <a:ext uri="{FF2B5EF4-FFF2-40B4-BE49-F238E27FC236}">
                <a16:creationId xmlns:a16="http://schemas.microsoft.com/office/drawing/2014/main" id="{974B3E47-0DCC-4343-8C8A-E606402CF3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7426" y="13228"/>
            <a:ext cx="2292210" cy="1180198"/>
          </a:xfrm>
          <a:prstGeom prst="rect">
            <a:avLst/>
          </a:prstGeom>
        </p:spPr>
      </p:pic>
      <p:sp>
        <p:nvSpPr>
          <p:cNvPr id="9" name="TextBox 8">
            <a:extLst>
              <a:ext uri="{FF2B5EF4-FFF2-40B4-BE49-F238E27FC236}">
                <a16:creationId xmlns:a16="http://schemas.microsoft.com/office/drawing/2014/main" id="{19349898-6693-4543-8D04-7D590CCE870E}"/>
              </a:ext>
            </a:extLst>
          </p:cNvPr>
          <p:cNvSpPr txBox="1"/>
          <p:nvPr/>
        </p:nvSpPr>
        <p:spPr>
          <a:xfrm>
            <a:off x="7126014" y="4201510"/>
            <a:ext cx="3413234" cy="646331"/>
          </a:xfrm>
          <a:prstGeom prst="rect">
            <a:avLst/>
          </a:prstGeom>
          <a:noFill/>
        </p:spPr>
        <p:txBody>
          <a:bodyPr wrap="square" rtlCol="0">
            <a:spAutoFit/>
          </a:bodyPr>
          <a:lstStyle/>
          <a:p>
            <a:r>
              <a:rPr lang="en-GB" dirty="0"/>
              <a:t>Adrian </a:t>
            </a:r>
            <a:r>
              <a:rPr lang="en-GB" dirty="0" err="1"/>
              <a:t>Snarr</a:t>
            </a:r>
            <a:endParaRPr lang="en-GB" dirty="0"/>
          </a:p>
          <a:p>
            <a:r>
              <a:rPr lang="en-GB" dirty="0"/>
              <a:t>NHS England and Improvement</a:t>
            </a:r>
          </a:p>
        </p:txBody>
      </p:sp>
    </p:spTree>
    <p:extLst>
      <p:ext uri="{BB962C8B-B14F-4D97-AF65-F5344CB8AC3E}">
        <p14:creationId xmlns:p14="http://schemas.microsoft.com/office/powerpoint/2010/main" val="901176230"/>
      </p:ext>
    </p:extLst>
  </p:cSld>
  <p:clrMapOvr>
    <a:masterClrMapping/>
  </p:clrMapOvr>
</p:sld>
</file>

<file path=ppt/theme/theme1.xml><?xml version="1.0" encoding="utf-8"?>
<a:theme xmlns:a="http://schemas.openxmlformats.org/drawingml/2006/main" name="Office Theme">
  <a:themeElements>
    <a:clrScheme name="NHSPS Colours">
      <a:dk1>
        <a:srgbClr val="000000"/>
      </a:dk1>
      <a:lt1>
        <a:srgbClr val="FFFFFF"/>
      </a:lt1>
      <a:dk2>
        <a:srgbClr val="425563"/>
      </a:dk2>
      <a:lt2>
        <a:srgbClr val="477FBF"/>
      </a:lt2>
      <a:accent1>
        <a:srgbClr val="50C4F1"/>
      </a:accent1>
      <a:accent2>
        <a:srgbClr val="F16241"/>
      </a:accent2>
      <a:accent3>
        <a:srgbClr val="FDBE37"/>
      </a:accent3>
      <a:accent4>
        <a:srgbClr val="00B9B1"/>
      </a:accent4>
      <a:accent5>
        <a:srgbClr val="C65398"/>
      </a:accent5>
      <a:accent6>
        <a:srgbClr val="70AD47"/>
      </a:accent6>
      <a:hlink>
        <a:srgbClr val="477FB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PS Presentation Template" id="{D23D3A86-73F2-452B-99EC-172DD9CA7D31}" vid="{B6F16388-4FB7-4DE1-9DEB-066C41A7B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HSPS Colours">
    <a:dk1>
      <a:srgbClr val="000000"/>
    </a:dk1>
    <a:lt1>
      <a:srgbClr val="FFFFFF"/>
    </a:lt1>
    <a:dk2>
      <a:srgbClr val="425563"/>
    </a:dk2>
    <a:lt2>
      <a:srgbClr val="477FBF"/>
    </a:lt2>
    <a:accent1>
      <a:srgbClr val="50C4F1"/>
    </a:accent1>
    <a:accent2>
      <a:srgbClr val="F16241"/>
    </a:accent2>
    <a:accent3>
      <a:srgbClr val="FDBE37"/>
    </a:accent3>
    <a:accent4>
      <a:srgbClr val="00B9B1"/>
    </a:accent4>
    <a:accent5>
      <a:srgbClr val="C65398"/>
    </a:accent5>
    <a:accent6>
      <a:srgbClr val="70AD47"/>
    </a:accent6>
    <a:hlink>
      <a:srgbClr val="477FBF"/>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D16921D7B8454BA53F80AE989F47C1" ma:contentTypeVersion="27" ma:contentTypeDescription="Create a new document." ma:contentTypeScope="" ma:versionID="b25e86bf9fa94f07c30ea7ed05d38b83">
  <xsd:schema xmlns:xsd="http://www.w3.org/2001/XMLSchema" xmlns:xs="http://www.w3.org/2001/XMLSchema" xmlns:p="http://schemas.microsoft.com/office/2006/metadata/properties" xmlns:ns2="561a9b92-0a8c-4be8-a1a8-d7348b6793c7" xmlns:ns3="2cc0e84a-c2d5-4f5d-ad11-24b5520bfe6a" xmlns:ns4="9241ae63-7b19-44b9-bd01-427d641a3fff" targetNamespace="http://schemas.microsoft.com/office/2006/metadata/properties" ma:root="true" ma:fieldsID="7d39bb677f782527faa7c0dff9928963" ns2:_="" ns3:_="" ns4:_="">
    <xsd:import namespace="561a9b92-0a8c-4be8-a1a8-d7348b6793c7"/>
    <xsd:import namespace="2cc0e84a-c2d5-4f5d-ad11-24b5520bfe6a"/>
    <xsd:import namespace="9241ae63-7b19-44b9-bd01-427d641a3fff"/>
    <xsd:element name="properties">
      <xsd:complexType>
        <xsd:sequence>
          <xsd:element name="documentManagement">
            <xsd:complexType>
              <xsd:all>
                <xsd:element ref="ns2:e71eaf9505eb4ce79ae49be9a0e6b769" minOccurs="0"/>
                <xsd:element ref="ns3:TaxCatchAll" minOccurs="0"/>
                <xsd:element ref="ns2:e39d66fc43424d50b3333fbb80b032c8" minOccurs="0"/>
                <xsd:element ref="ns2:h59f9833f0e04c6cbb8daea26bc721d4" minOccurs="0"/>
                <xsd:element ref="ns4:MediaServiceMetadata" minOccurs="0"/>
                <xsd:element ref="ns4:MediaServiceFastMetadata" minOccurs="0"/>
                <xsd:element ref="ns2:SharedWithUsers" minOccurs="0"/>
                <xsd:element ref="ns2:SharedWithDetail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1a9b92-0a8c-4be8-a1a8-d7348b6793c7" elementFormDefault="qualified">
    <xsd:import namespace="http://schemas.microsoft.com/office/2006/documentManagement/types"/>
    <xsd:import namespace="http://schemas.microsoft.com/office/infopath/2007/PartnerControls"/>
    <xsd:element name="e71eaf9505eb4ce79ae49be9a0e6b769" ma:index="9" nillable="true" ma:taxonomy="true" ma:internalName="e71eaf9505eb4ce79ae49be9a0e6b769" ma:taxonomyFieldName="Directorate" ma:displayName="Directorate" ma:readOnly="false" ma:default="" ma:fieldId="{e71eaf95-05eb-4ce7-9ae4-9be9a0e6b769}" ma:sspId="090b9b50-93f8-4be0-9c43-bf06df094c04" ma:termSetId="cf76a723-89e3-4095-946c-dc5ca34b29d2" ma:anchorId="00000000-0000-0000-0000-000000000000" ma:open="false" ma:isKeyword="false">
      <xsd:complexType>
        <xsd:sequence>
          <xsd:element ref="pc:Terms" minOccurs="0" maxOccurs="1"/>
        </xsd:sequence>
      </xsd:complexType>
    </xsd:element>
    <xsd:element name="e39d66fc43424d50b3333fbb80b032c8" ma:index="12" nillable="true" ma:taxonomy="true" ma:internalName="e39d66fc43424d50b3333fbb80b032c8" ma:taxonomyFieldName="documenttype" ma:displayName="Document type" ma:readOnly="false" ma:default="" ma:fieldId="{e39d66fc-4342-4d50-b333-3fbb80b032c8}" ma:sspId="090b9b50-93f8-4be0-9c43-bf06df094c04" ma:termSetId="6d0482c8-da69-493b-8d2c-f2c3cd2c5466" ma:anchorId="00000000-0000-0000-0000-000000000000" ma:open="false" ma:isKeyword="false">
      <xsd:complexType>
        <xsd:sequence>
          <xsd:element ref="pc:Terms" minOccurs="0" maxOccurs="1"/>
        </xsd:sequence>
      </xsd:complexType>
    </xsd:element>
    <xsd:element name="h59f9833f0e04c6cbb8daea26bc721d4" ma:index="14" nillable="true" ma:taxonomy="true" ma:internalName="h59f9833f0e04c6cbb8daea26bc721d4" ma:taxonomyFieldName="Campaignname" ma:displayName="Campaign name" ma:default="" ma:fieldId="{159f9833-f0e0-4c6c-bb8d-aea26bc721d4}" ma:taxonomyMulti="true" ma:sspId="090b9b50-93f8-4be0-9c43-bf06df094c04" ma:termSetId="444280c6-7a97-4dd1-9690-b3b5dc4ddf7c" ma:anchorId="00000000-0000-0000-0000-000000000000" ma:open="false" ma:isKeyword="fals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c0e84a-c2d5-4f5d-ad11-24b5520bfe6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d46d93a-44ce-43de-8f55-d277d73a747f}" ma:internalName="TaxCatchAll" ma:showField="CatchAllData" ma:web="561a9b92-0a8c-4be8-a1a8-d7348b6793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241ae63-7b19-44b9-bd01-427d641a3fff"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61a9b92-0a8c-4be8-a1a8-d7348b6793c7">
      <UserInfo>
        <DisplayName>Shade Cassidy-O'Neill</DisplayName>
        <AccountId>273</AccountId>
        <AccountType/>
      </UserInfo>
      <UserInfo>
        <DisplayName>Alison Davies2</DisplayName>
        <AccountId>249</AccountId>
        <AccountType/>
      </UserInfo>
      <UserInfo>
        <DisplayName>Amy Williams</DisplayName>
        <AccountId>13</AccountId>
        <AccountType/>
      </UserInfo>
      <UserInfo>
        <DisplayName>Bhavik Depala</DisplayName>
        <AccountId>23</AccountId>
        <AccountType/>
      </UserInfo>
      <UserInfo>
        <DisplayName>David Smithson-Rudd</DisplayName>
        <AccountId>90</AccountId>
        <AccountType/>
      </UserInfo>
      <UserInfo>
        <DisplayName>Dean Velani</DisplayName>
        <AccountId>100</AccountId>
        <AccountType/>
      </UserInfo>
      <UserInfo>
        <DisplayName>Ellie McFatridge</DisplayName>
        <AccountId>17</AccountId>
        <AccountType/>
      </UserInfo>
      <UserInfo>
        <DisplayName>Gareth Ray</DisplayName>
        <AccountId>55</AccountId>
        <AccountType/>
      </UserInfo>
      <UserInfo>
        <DisplayName>Katherine Massie</DisplayName>
        <AccountId>18</AccountId>
        <AccountType/>
      </UserInfo>
      <UserInfo>
        <DisplayName>Lisa McGhee</DisplayName>
        <AccountId>255</AccountId>
        <AccountType/>
      </UserInfo>
      <UserInfo>
        <DisplayName>Rachel Moore</DisplayName>
        <AccountId>32</AccountId>
        <AccountType/>
      </UserInfo>
      <UserInfo>
        <DisplayName>Rhea Horlock</DisplayName>
        <AccountId>171</AccountId>
        <AccountType/>
      </UserInfo>
      <UserInfo>
        <DisplayName>Ria Charlemagne</DisplayName>
        <AccountId>165</AccountId>
        <AccountType/>
      </UserInfo>
      <UserInfo>
        <DisplayName>Sarduf Vaqaas</DisplayName>
        <AccountId>101</AccountId>
        <AccountType/>
      </UserInfo>
      <UserInfo>
        <DisplayName>Tarecca Musabbir</DisplayName>
        <AccountId>21</AccountId>
        <AccountType/>
      </UserInfo>
      <UserInfo>
        <DisplayName>Shannon Keegan</DisplayName>
        <AccountId>19</AccountId>
        <AccountType/>
      </UserInfo>
      <UserInfo>
        <DisplayName>Simon Richards</DisplayName>
        <AccountId>347</AccountId>
        <AccountType/>
      </UserInfo>
      <UserInfo>
        <DisplayName>Ziaul Islam</DisplayName>
        <AccountId>199</AccountId>
        <AccountType/>
      </UserInfo>
      <UserInfo>
        <DisplayName>Alex Roberts</DisplayName>
        <AccountId>53</AccountId>
        <AccountType/>
      </UserInfo>
      <UserInfo>
        <DisplayName>Shevonne Norman</DisplayName>
        <AccountId>24</AccountId>
        <AccountType/>
      </UserInfo>
      <UserInfo>
        <DisplayName>Janine Weller</DisplayName>
        <AccountId>424</AccountId>
        <AccountType/>
      </UserInfo>
      <UserInfo>
        <DisplayName>Aidan Walters</DisplayName>
        <AccountId>423</AccountId>
        <AccountType/>
      </UserInfo>
      <UserInfo>
        <DisplayName>Hakan Capan</DisplayName>
        <AccountId>25</AccountId>
        <AccountType/>
      </UserInfo>
      <UserInfo>
        <DisplayName>Deborah Prince</DisplayName>
        <AccountId>72</AccountId>
        <AccountType/>
      </UserInfo>
      <UserInfo>
        <DisplayName>Julie Whetton</DisplayName>
        <AccountId>265</AccountId>
        <AccountType/>
      </UserInfo>
      <UserInfo>
        <DisplayName>Stephanie Dedrie</DisplayName>
        <AccountId>245</AccountId>
        <AccountType/>
      </UserInfo>
      <UserInfo>
        <DisplayName>Angus Graham</DisplayName>
        <AccountId>1031</AccountId>
        <AccountType/>
      </UserInfo>
    </SharedWithUsers>
    <TaxCatchAll xmlns="2cc0e84a-c2d5-4f5d-ad11-24b5520bfe6a">
      <Value>27</Value>
      <Value>131</Value>
      <Value>132</Value>
    </TaxCatchAll>
    <e39d66fc43424d50b3333fbb80b032c8 xmlns="561a9b92-0a8c-4be8-a1a8-d7348b6793c7">
      <Terms xmlns="http://schemas.microsoft.com/office/infopath/2007/PartnerControls">
        <TermInfo xmlns="http://schemas.microsoft.com/office/infopath/2007/PartnerControls">
          <TermName xmlns="http://schemas.microsoft.com/office/infopath/2007/PartnerControls">Branding</TermName>
          <TermId xmlns="http://schemas.microsoft.com/office/infopath/2007/PartnerControls">b3e3a4e6-4909-4ad9-8928-7c20493bca5b</TermId>
        </TermInfo>
      </Terms>
    </e39d66fc43424d50b3333fbb80b032c8>
    <h59f9833f0e04c6cbb8daea26bc721d4 xmlns="561a9b92-0a8c-4be8-a1a8-d7348b6793c7">
      <Terms xmlns="http://schemas.microsoft.com/office/infopath/2007/PartnerControls">
        <TermInfo xmlns="http://schemas.microsoft.com/office/infopath/2007/PartnerControls">
          <TermName xmlns="http://schemas.microsoft.com/office/infopath/2007/PartnerControls">Brand</TermName>
          <TermId xmlns="http://schemas.microsoft.com/office/infopath/2007/PartnerControls">116c8736-ff2a-495d-828a-b13f00171529</TermId>
        </TermInfo>
      </Terms>
    </h59f9833f0e04c6cbb8daea26bc721d4>
    <e71eaf9505eb4ce79ae49be9a0e6b769 xmlns="561a9b92-0a8c-4be8-a1a8-d7348b6793c7">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2a36cb3f-0d3c-4509-b274-9ad6bb561e87</TermId>
        </TermInfo>
      </Terms>
    </e71eaf9505eb4ce79ae49be9a0e6b769>
  </documentManagement>
</p:properties>
</file>

<file path=customXml/itemProps1.xml><?xml version="1.0" encoding="utf-8"?>
<ds:datastoreItem xmlns:ds="http://schemas.openxmlformats.org/officeDocument/2006/customXml" ds:itemID="{9771EE4A-89F2-42EB-94B9-BBD4F0308CBD}">
  <ds:schemaRefs>
    <ds:schemaRef ds:uri="2cc0e84a-c2d5-4f5d-ad11-24b5520bfe6a"/>
    <ds:schemaRef ds:uri="561a9b92-0a8c-4be8-a1a8-d7348b6793c7"/>
    <ds:schemaRef ds:uri="9241ae63-7b19-44b9-bd01-427d641a3f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013BEFF-771E-4371-91BD-CB02F5E26E90}">
  <ds:schemaRefs>
    <ds:schemaRef ds:uri="http://schemas.microsoft.com/sharepoint/v3/contenttype/forms"/>
  </ds:schemaRefs>
</ds:datastoreItem>
</file>

<file path=customXml/itemProps3.xml><?xml version="1.0" encoding="utf-8"?>
<ds:datastoreItem xmlns:ds="http://schemas.openxmlformats.org/officeDocument/2006/customXml" ds:itemID="{FD41F887-70C2-4CE8-9A6F-933D587F1F49}">
  <ds:schemaRefs>
    <ds:schemaRef ds:uri="http://purl.org/dc/terms/"/>
    <ds:schemaRef ds:uri="http://schemas.microsoft.com/office/2006/metadata/properties"/>
    <ds:schemaRef ds:uri="9241ae63-7b19-44b9-bd01-427d641a3fff"/>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2cc0e84a-c2d5-4f5d-ad11-24b5520bfe6a"/>
    <ds:schemaRef ds:uri="561a9b92-0a8c-4be8-a1a8-d7348b6793c7"/>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19926</TotalTime>
  <Words>1245</Words>
  <Application>Microsoft Office PowerPoint</Application>
  <PresentationFormat>Widescreen</PresentationFormat>
  <Paragraphs>251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Symbol</vt:lpstr>
      <vt:lpstr>Wingdings</vt:lpstr>
      <vt:lpstr>Office Theme</vt:lpstr>
      <vt:lpstr>Direct Payments  10th December 2021</vt:lpstr>
      <vt:lpstr>Speakers   </vt:lpstr>
      <vt:lpstr>Panellists</vt:lpstr>
      <vt:lpstr>Agenda</vt:lpstr>
      <vt:lpstr>Introduction</vt:lpstr>
      <vt:lpstr>What are Direct Payments and how do they work?</vt:lpstr>
      <vt:lpstr>Outstanding Property Company Reimbursable Debt </vt:lpstr>
      <vt:lpstr>Cash collected through Direct Payments to date</vt:lpstr>
      <vt:lpstr>Why do we need Direct Payments?</vt:lpstr>
      <vt:lpstr>Why do we need Direct Payments?</vt:lpstr>
      <vt:lpstr>Benefits of Direct Payments</vt:lpstr>
      <vt:lpstr>Benefits of Direct Payments</vt:lpstr>
      <vt:lpstr>Feedback from GPs</vt:lpstr>
      <vt:lpstr>Feedback from GPs</vt:lpstr>
      <vt:lpstr>Direct Payments policy</vt:lpstr>
      <vt:lpstr>Direct Payments policy position</vt:lpstr>
      <vt:lpstr>Direct Payments process</vt:lpstr>
      <vt:lpstr>Direct Payments process</vt:lpstr>
      <vt:lpstr>S52 Letter (template)</vt:lpstr>
      <vt:lpstr>Case Study: Oldham CCG</vt:lpstr>
      <vt:lpstr>Oldham CCG – progress to date</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Payments: Simpler, Quicker, Fairer for the NHS  3rd December 2020</dc:title>
  <dc:creator>Ellie McFatridge</dc:creator>
  <cp:lastModifiedBy>Ellie McFatridge</cp:lastModifiedBy>
  <cp:revision>32</cp:revision>
  <dcterms:created xsi:type="dcterms:W3CDTF">2020-11-26T15:50:26Z</dcterms:created>
  <dcterms:modified xsi:type="dcterms:W3CDTF">2021-12-31T16:12:04Z</dcterms:modified>
</cp:coreProperties>
</file>